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</p:sldMasterIdLst>
  <p:notesMasterIdLst>
    <p:notesMasterId r:id="rId40"/>
  </p:notesMasterIdLst>
  <p:sldIdLst>
    <p:sldId id="391" r:id="rId4"/>
    <p:sldId id="392" r:id="rId5"/>
    <p:sldId id="268" r:id="rId6"/>
    <p:sldId id="306" r:id="rId7"/>
    <p:sldId id="375" r:id="rId8"/>
    <p:sldId id="308" r:id="rId9"/>
    <p:sldId id="309" r:id="rId10"/>
    <p:sldId id="350" r:id="rId11"/>
    <p:sldId id="311" r:id="rId12"/>
    <p:sldId id="351" r:id="rId13"/>
    <p:sldId id="352" r:id="rId14"/>
    <p:sldId id="353" r:id="rId15"/>
    <p:sldId id="381" r:id="rId16"/>
    <p:sldId id="378" r:id="rId17"/>
    <p:sldId id="379" r:id="rId18"/>
    <p:sldId id="380" r:id="rId19"/>
    <p:sldId id="318" r:id="rId20"/>
    <p:sldId id="320" r:id="rId21"/>
    <p:sldId id="321" r:id="rId22"/>
    <p:sldId id="322" r:id="rId23"/>
    <p:sldId id="323" r:id="rId24"/>
    <p:sldId id="324" r:id="rId25"/>
    <p:sldId id="325" r:id="rId26"/>
    <p:sldId id="326" r:id="rId27"/>
    <p:sldId id="377" r:id="rId28"/>
    <p:sldId id="328" r:id="rId29"/>
    <p:sldId id="329" r:id="rId30"/>
    <p:sldId id="330" r:id="rId31"/>
    <p:sldId id="374" r:id="rId32"/>
    <p:sldId id="383" r:id="rId33"/>
    <p:sldId id="384" r:id="rId34"/>
    <p:sldId id="393" r:id="rId35"/>
    <p:sldId id="394" r:id="rId36"/>
    <p:sldId id="396" r:id="rId37"/>
    <p:sldId id="395" r:id="rId38"/>
    <p:sldId id="397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212E5B-A52C-48D6-9DB1-F839F4DD1C47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1580B-4210-4084-9911-43F346624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585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>
            <a:extLst>
              <a:ext uri="{FF2B5EF4-FFF2-40B4-BE49-F238E27FC236}">
                <a16:creationId xmlns:a16="http://schemas.microsoft.com/office/drawing/2014/main" id="{65539E09-624D-73D6-C0BD-C10957E551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FF00FF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rgbClr val="FF00FF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rgbClr val="FF00FF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rgbClr val="FF00FF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rgbClr val="FF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FF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61220C-262A-4D90-826F-F1360F50255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A95757CE-6956-2EC6-AD84-E3085C3B65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>
            <a:extLst>
              <a:ext uri="{FF2B5EF4-FFF2-40B4-BE49-F238E27FC236}">
                <a16:creationId xmlns:a16="http://schemas.microsoft.com/office/drawing/2014/main" id="{210A1DEE-D9C4-87AB-1F1B-031BEB781D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>
            <a:extLst>
              <a:ext uri="{FF2B5EF4-FFF2-40B4-BE49-F238E27FC236}">
                <a16:creationId xmlns:a16="http://schemas.microsoft.com/office/drawing/2014/main" id="{21C29A48-4189-4053-86C9-B7CA70518F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FF00FF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rgbClr val="FF00FF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rgbClr val="FF00FF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rgbClr val="FF00FF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rgbClr val="FF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FF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84EE5E-F01C-421C-A83D-50F15294886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1139" name="Rectangle 2">
            <a:extLst>
              <a:ext uri="{FF2B5EF4-FFF2-40B4-BE49-F238E27FC236}">
                <a16:creationId xmlns:a16="http://schemas.microsoft.com/office/drawing/2014/main" id="{E8C5789F-E264-13CB-8376-69F493FD70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>
            <a:extLst>
              <a:ext uri="{FF2B5EF4-FFF2-40B4-BE49-F238E27FC236}">
                <a16:creationId xmlns:a16="http://schemas.microsoft.com/office/drawing/2014/main" id="{D35534C5-E379-4529-5E00-2C9E382505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>
            <a:extLst>
              <a:ext uri="{FF2B5EF4-FFF2-40B4-BE49-F238E27FC236}">
                <a16:creationId xmlns:a16="http://schemas.microsoft.com/office/drawing/2014/main" id="{74261D8A-2FD5-A923-135B-85BE4A5531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FF00FF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rgbClr val="FF00FF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rgbClr val="FF00FF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rgbClr val="FF00FF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rgbClr val="FF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FF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6301CD-948A-4C40-B179-5E14BD9B13A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3187" name="Rectangle 2">
            <a:extLst>
              <a:ext uri="{FF2B5EF4-FFF2-40B4-BE49-F238E27FC236}">
                <a16:creationId xmlns:a16="http://schemas.microsoft.com/office/drawing/2014/main" id="{192827C5-F422-CF9B-2487-99D27413D6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>
            <a:extLst>
              <a:ext uri="{FF2B5EF4-FFF2-40B4-BE49-F238E27FC236}">
                <a16:creationId xmlns:a16="http://schemas.microsoft.com/office/drawing/2014/main" id="{CC95071A-1BC1-B907-42A1-F1ED00DA7F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>
            <a:extLst>
              <a:ext uri="{FF2B5EF4-FFF2-40B4-BE49-F238E27FC236}">
                <a16:creationId xmlns:a16="http://schemas.microsoft.com/office/drawing/2014/main" id="{2390B35F-B2B0-8529-95AE-BD6551A6E6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FF00FF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rgbClr val="FF00FF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rgbClr val="FF00FF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rgbClr val="FF00FF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rgbClr val="FF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FF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9C1C3E-FE7B-415D-BB4B-64FD6F4DCEA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5235" name="Rectangle 2">
            <a:extLst>
              <a:ext uri="{FF2B5EF4-FFF2-40B4-BE49-F238E27FC236}">
                <a16:creationId xmlns:a16="http://schemas.microsoft.com/office/drawing/2014/main" id="{36AF6514-0660-808C-AE3C-B06B3815F6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>
            <a:extLst>
              <a:ext uri="{FF2B5EF4-FFF2-40B4-BE49-F238E27FC236}">
                <a16:creationId xmlns:a16="http://schemas.microsoft.com/office/drawing/2014/main" id="{531B9087-B2EB-6A38-67FB-686303B990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>
            <a:extLst>
              <a:ext uri="{FF2B5EF4-FFF2-40B4-BE49-F238E27FC236}">
                <a16:creationId xmlns:a16="http://schemas.microsoft.com/office/drawing/2014/main" id="{F755DD18-39AD-7D41-F6C6-A81EBE43587E}"/>
              </a:ext>
            </a:extLst>
          </p:cNvPr>
          <p:cNvSpPr>
            <a:spLocks noChangeShapeType="1"/>
          </p:cNvSpPr>
          <p:nvPr/>
        </p:nvSpPr>
        <p:spPr bwMode="auto">
          <a:xfrm>
            <a:off x="1" y="1708150"/>
            <a:ext cx="12196233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" name="Arc 3">
            <a:extLst>
              <a:ext uri="{FF2B5EF4-FFF2-40B4-BE49-F238E27FC236}">
                <a16:creationId xmlns:a16="http://schemas.microsoft.com/office/drawing/2014/main" id="{B23D64B8-450C-7271-509D-6C44A096281E}"/>
              </a:ext>
            </a:extLst>
          </p:cNvPr>
          <p:cNvSpPr>
            <a:spLocks/>
          </p:cNvSpPr>
          <p:nvPr/>
        </p:nvSpPr>
        <p:spPr bwMode="auto">
          <a:xfrm>
            <a:off x="0" y="842964"/>
            <a:ext cx="3862917" cy="6015037"/>
          </a:xfrm>
          <a:custGeom>
            <a:avLst/>
            <a:gdLst>
              <a:gd name="T0" fmla="*/ 0 w 21600"/>
              <a:gd name="T1" fmla="*/ 0 h 21600"/>
              <a:gd name="T2" fmla="*/ 2897188 w 21600"/>
              <a:gd name="T3" fmla="*/ 6015037 h 21600"/>
              <a:gd name="T4" fmla="*/ 0 w 21600"/>
              <a:gd name="T5" fmla="*/ 601503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99684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3657601" y="427038"/>
            <a:ext cx="8532284" cy="1524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968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588000" y="1828800"/>
            <a:ext cx="6096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CAE076E-6DA5-E5A6-0F64-B3008E2ED2E2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D8D1308E-CA02-1366-179F-254B6C9FFA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B349AF9E-033C-AA69-98E8-0343427489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C9EAEFD-5BDD-4142-8451-91F204E84F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5515908"/>
      </p:ext>
    </p:extLst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50E47CC-09C6-28F4-D04C-7584296591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DD6EE75-48DC-DCD6-746B-97EF07E9F1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490CBB84-B914-1BD3-1DED-CC8CA3E26E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01E5F-DCD3-41F5-9C14-9EF2E511BA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822316"/>
      </p:ext>
    </p:extLst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5200" y="609600"/>
            <a:ext cx="20320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59200" y="609600"/>
            <a:ext cx="58928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057CB16-8E6B-9DAC-BD9A-5C5F641DC9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A4EF3BD-A361-3DFE-7B68-9E6289329F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D16B6462-9D1E-5B68-CCFA-91F30866C3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1C0C1-64B2-4D9C-8B25-03ABC28B4B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7005483"/>
      </p:ext>
    </p:extLst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24A0DEB-F832-0A96-506B-B68E2C4A464A}"/>
              </a:ext>
            </a:extLst>
          </p:cNvPr>
          <p:cNvGrpSpPr>
            <a:grpSpLocks/>
          </p:cNvGrpSpPr>
          <p:nvPr/>
        </p:nvGrpSpPr>
        <p:grpSpPr bwMode="auto">
          <a:xfrm>
            <a:off x="1" y="3902076"/>
            <a:ext cx="4533900" cy="2949575"/>
            <a:chOff x="0" y="2458"/>
            <a:chExt cx="2142" cy="1858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4DE1C863-12FE-567E-05E5-833A641CEB9C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A795FB76-0232-7080-A739-9D231555FB9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832CAE18-E05B-449A-A266-D0F15FBCBE75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3E45C959-15FC-5BA4-D554-0C9DDA74FCB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7" name="Oval 7">
              <a:extLst>
                <a:ext uri="{FF2B5EF4-FFF2-40B4-BE49-F238E27FC236}">
                  <a16:creationId xmlns:a16="http://schemas.microsoft.com/office/drawing/2014/main" id="{5F7D9738-8F98-11F0-0BCA-4D72E0B06BFC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4400"/>
            </a:p>
          </p:txBody>
        </p:sp>
        <p:sp>
          <p:nvSpPr>
            <p:cNvPr id="8" name="Oval 8">
              <a:extLst>
                <a:ext uri="{FF2B5EF4-FFF2-40B4-BE49-F238E27FC236}">
                  <a16:creationId xmlns:a16="http://schemas.microsoft.com/office/drawing/2014/main" id="{C9F6E004-F925-8C81-710D-016B1EDC31CB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4400"/>
            </a:p>
          </p:txBody>
        </p:sp>
        <p:sp>
          <p:nvSpPr>
            <p:cNvPr id="9" name="Oval 9">
              <a:extLst>
                <a:ext uri="{FF2B5EF4-FFF2-40B4-BE49-F238E27FC236}">
                  <a16:creationId xmlns:a16="http://schemas.microsoft.com/office/drawing/2014/main" id="{167393C5-F9CD-FBA1-AC49-E7D52031FA75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4400"/>
            </a:p>
          </p:txBody>
        </p:sp>
      </p:grpSp>
      <p:sp>
        <p:nvSpPr>
          <p:cNvPr id="8202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873250"/>
            <a:ext cx="103632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03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47F1E12E-0B89-8245-FB30-146E61C3A9D2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0223C9D6-AB17-ACAC-6136-3C9E73D106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0D37D49A-62E0-28B3-73BD-E6E48BEA49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054388-FC66-40E3-BA10-57BC81B9AA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3179707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4D172806-B6A3-4C2D-44B6-596BFBF3A7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D961F6A7-B959-22CB-6E4C-4FC06B5C98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49ED3ED9-DF08-61DD-47A4-541EFECEBE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74EE9-1F83-437F-A06B-A209DC11D9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3922028"/>
      </p:ext>
    </p:extLst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E37B6505-CA13-FE13-BB69-B90EF75C1E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077CB9EF-37C8-0E5D-537D-4D278CB579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D91E3FC1-931A-CD10-03E8-758B129AA6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971D3-B71D-4260-B895-BDD142A4E9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8380406"/>
      </p:ext>
    </p:extLst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FBAD78F8-286A-43DB-8896-5CBA3944BB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5C84D646-F701-FD3D-2BAD-41DDF393A6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C74C54BD-EB83-E013-01AD-D11DB4D2E2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DA266-F481-430A-A31D-975AE9DAB8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095104"/>
      </p:ext>
    </p:extLst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510845E9-1E01-49FF-A35A-7F8FE4EDCF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E553A042-72E7-A691-D9FA-63EF5B5745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57280264-9696-909B-CDE3-F464EE3D44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60AF2-D49C-4B50-922E-5F9D425C59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2844601"/>
      </p:ext>
    </p:extLst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31EAD4D2-AB83-F1AC-D169-8A28E3FDC6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F4DE3767-ADE4-3E3F-6065-5DC37FFDEB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14C1BEE1-52FC-08DF-96F0-6E6462B073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0E3E6-84C6-4C7E-9EC6-C1943A11FB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7772690"/>
      </p:ext>
    </p:extLst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>
                <a16:creationId xmlns:a16="http://schemas.microsoft.com/office/drawing/2014/main" id="{DDA61131-43D1-5A25-6C4A-967C0587AC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0A5C5DF2-BF97-0657-4BB4-5243827C7C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44BD98C7-8240-1563-EF9C-A256B85AA6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CCC98-81FF-4527-AB3E-727AC87828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2479174"/>
      </p:ext>
    </p:extLst>
  </p:cSld>
  <p:clrMapOvr>
    <a:masterClrMapping/>
  </p:clrMapOvr>
  <p:transition spd="slow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C7529967-278A-7D46-5530-29EE668F04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AA5B5161-71DC-F523-9D88-012672867F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F274C182-37CF-7130-8D09-BC0A7B7576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0B95FA-A447-4362-8B28-14163E709E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7475346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AF2B07B-5F2C-A747-149A-A1FA2ADA60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D09F884-0995-D5B5-171A-5368FBB08C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272B9695-9923-EC79-DE52-50B34206CF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C1687-311C-4F70-A2A6-76D109B071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2286214"/>
      </p:ext>
    </p:extLst>
  </p:cSld>
  <p:clrMapOvr>
    <a:masterClrMapping/>
  </p:clrMapOvr>
  <p:transition spd="slow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4D72C8DC-F827-ED44-DD77-9F82E1F216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8508BC61-1DF5-F8DF-8372-2207A02A4C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EC678222-A5BC-BCC9-DBE0-62F3F6E049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0A713-1007-4C13-8EEE-1D911B4CFF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9432935"/>
      </p:ext>
    </p:extLst>
  </p:cSld>
  <p:clrMapOvr>
    <a:masterClrMapping/>
  </p:clrMapOvr>
  <p:transition spd="slow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1EB21C14-6A67-9DDC-88BB-FCDFF045E9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CA5CC0DF-3DA3-4AD8-6ED2-4FB500006F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483A5CF7-A81B-4EE2-3D6D-C039EE378A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804F5-CEF0-4C01-A914-D7535A6F24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601575"/>
      </p:ext>
    </p:extLst>
  </p:cSld>
  <p:clrMapOvr>
    <a:masterClrMapping/>
  </p:clrMapOvr>
  <p:transition spd="slow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72057557-6018-9D4F-7AE9-17A9815E65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A53FDDDD-EAC7-1E62-214B-9E33D55364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C19BF407-C80A-9CCD-2FB8-5AE33FAB1D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04E7F-2122-4CF5-93A1-1AB91C0236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7269300"/>
      </p:ext>
    </p:extLst>
  </p:cSld>
  <p:clrMapOvr>
    <a:masterClrMapping/>
  </p:clrMapOvr>
  <p:transition spd="slow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F67ED0F6-2479-16AF-1E26-126C3241B2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7E7A2E5A-3303-1B91-CB93-69A2C239A0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2658936E-809F-051E-9864-4E9A9D976B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6DDDE-B292-41DD-A273-14FCB659A0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7851939"/>
      </p:ext>
    </p:extLst>
  </p:cSld>
  <p:clrMapOvr>
    <a:masterClrMapping/>
  </p:clrMapOvr>
  <p:transition spd="slow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0F99F91-0C1D-60DE-183D-373E12CA86C8}"/>
              </a:ext>
            </a:extLst>
          </p:cNvPr>
          <p:cNvSpPr>
            <a:spLocks noChangeArrowheads="1"/>
          </p:cNvSpPr>
          <p:nvPr/>
        </p:nvSpPr>
        <p:spPr bwMode="hidden">
          <a:xfrm>
            <a:off x="3860800" y="1"/>
            <a:ext cx="4470400" cy="685641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kumimoji="1" 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CC75B880-F6C3-86E9-3C2C-AEBD842AB6EA}"/>
              </a:ext>
            </a:extLst>
          </p:cNvPr>
          <p:cNvGrpSpPr>
            <a:grpSpLocks/>
          </p:cNvGrpSpPr>
          <p:nvPr/>
        </p:nvGrpSpPr>
        <p:grpSpPr bwMode="auto">
          <a:xfrm>
            <a:off x="2844800" y="473076"/>
            <a:ext cx="6504517" cy="3490913"/>
            <a:chOff x="1344" y="298"/>
            <a:chExt cx="3073" cy="2199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CFAB6FCB-61C4-A6C8-763E-8AE201A7DA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1035"/>
              <a:ext cx="1019" cy="907"/>
            </a:xfrm>
            <a:custGeom>
              <a:avLst/>
              <a:gdLst>
                <a:gd name="T0" fmla="*/ 0 w 1019"/>
                <a:gd name="T1" fmla="*/ 566 h 907"/>
                <a:gd name="T2" fmla="*/ 0 w 1019"/>
                <a:gd name="T3" fmla="*/ 906 h 907"/>
                <a:gd name="T4" fmla="*/ 1014 w 1019"/>
                <a:gd name="T5" fmla="*/ 283 h 907"/>
                <a:gd name="T6" fmla="*/ 1018 w 1019"/>
                <a:gd name="T7" fmla="*/ 307 h 907"/>
                <a:gd name="T8" fmla="*/ 869 w 1019"/>
                <a:gd name="T9" fmla="*/ 0 h 907"/>
                <a:gd name="T10" fmla="*/ 0 w 1019"/>
                <a:gd name="T11" fmla="*/ 566 h 9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19" h="907">
                  <a:moveTo>
                    <a:pt x="0" y="566"/>
                  </a:moveTo>
                  <a:lnTo>
                    <a:pt x="0" y="906"/>
                  </a:lnTo>
                  <a:lnTo>
                    <a:pt x="1014" y="283"/>
                  </a:lnTo>
                  <a:lnTo>
                    <a:pt x="1018" y="307"/>
                  </a:lnTo>
                  <a:lnTo>
                    <a:pt x="869" y="0"/>
                  </a:lnTo>
                  <a:lnTo>
                    <a:pt x="0" y="566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63947AEB-FA9D-69BE-E1D9-6759CF20D4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8" y="1035"/>
              <a:ext cx="1019" cy="907"/>
            </a:xfrm>
            <a:custGeom>
              <a:avLst/>
              <a:gdLst>
                <a:gd name="T0" fmla="*/ 1018 w 1019"/>
                <a:gd name="T1" fmla="*/ 566 h 907"/>
                <a:gd name="T2" fmla="*/ 1018 w 1019"/>
                <a:gd name="T3" fmla="*/ 906 h 907"/>
                <a:gd name="T4" fmla="*/ 3 w 1019"/>
                <a:gd name="T5" fmla="*/ 283 h 907"/>
                <a:gd name="T6" fmla="*/ 0 w 1019"/>
                <a:gd name="T7" fmla="*/ 307 h 907"/>
                <a:gd name="T8" fmla="*/ 148 w 1019"/>
                <a:gd name="T9" fmla="*/ 0 h 907"/>
                <a:gd name="T10" fmla="*/ 1018 w 1019"/>
                <a:gd name="T11" fmla="*/ 566 h 9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19" h="907">
                  <a:moveTo>
                    <a:pt x="1018" y="566"/>
                  </a:moveTo>
                  <a:lnTo>
                    <a:pt x="1018" y="906"/>
                  </a:lnTo>
                  <a:lnTo>
                    <a:pt x="3" y="283"/>
                  </a:lnTo>
                  <a:lnTo>
                    <a:pt x="0" y="307"/>
                  </a:lnTo>
                  <a:lnTo>
                    <a:pt x="148" y="0"/>
                  </a:lnTo>
                  <a:lnTo>
                    <a:pt x="1018" y="566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DEFEEA46-C175-2411-AF6A-0E44FC0451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71" y="298"/>
              <a:ext cx="2632" cy="2199"/>
              <a:chOff x="1571" y="298"/>
              <a:chExt cx="2632" cy="2199"/>
            </a:xfrm>
          </p:grpSpPr>
          <p:sp>
            <p:nvSpPr>
              <p:cNvPr id="8" name="AutoShape 7" descr="Green marble">
                <a:extLst>
                  <a:ext uri="{FF2B5EF4-FFF2-40B4-BE49-F238E27FC236}">
                    <a16:creationId xmlns:a16="http://schemas.microsoft.com/office/drawing/2014/main" id="{83F32094-2988-27EE-80A4-D9E96FAC08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 flipH="1">
                <a:off x="1571" y="298"/>
                <a:ext cx="2631" cy="2198"/>
              </a:xfrm>
              <a:prstGeom prst="triangle">
                <a:avLst>
                  <a:gd name="adj" fmla="val 49995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12700" cap="sq">
                <a:solidFill>
                  <a:srgbClr val="006633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4400"/>
              </a:p>
            </p:txBody>
          </p:sp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E1CFE024-FD86-BFD4-66FC-C97B441733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1" y="298"/>
                <a:ext cx="1316" cy="2199"/>
              </a:xfrm>
              <a:custGeom>
                <a:avLst/>
                <a:gdLst>
                  <a:gd name="T0" fmla="*/ 1315 w 1316"/>
                  <a:gd name="T1" fmla="*/ 2198 h 2199"/>
                  <a:gd name="T2" fmla="*/ 1315 w 1316"/>
                  <a:gd name="T3" fmla="*/ 1815 h 2199"/>
                  <a:gd name="T4" fmla="*/ 409 w 1316"/>
                  <a:gd name="T5" fmla="*/ 214 h 2199"/>
                  <a:gd name="T6" fmla="*/ 0 w 1316"/>
                  <a:gd name="T7" fmla="*/ 0 h 2199"/>
                  <a:gd name="T8" fmla="*/ 1315 w 1316"/>
                  <a:gd name="T9" fmla="*/ 2198 h 21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16" h="2199">
                    <a:moveTo>
                      <a:pt x="1315" y="2198"/>
                    </a:moveTo>
                    <a:lnTo>
                      <a:pt x="1315" y="1815"/>
                    </a:lnTo>
                    <a:lnTo>
                      <a:pt x="409" y="214"/>
                    </a:lnTo>
                    <a:lnTo>
                      <a:pt x="0" y="0"/>
                    </a:lnTo>
                    <a:lnTo>
                      <a:pt x="1315" y="2198"/>
                    </a:lnTo>
                  </a:path>
                </a:pathLst>
              </a:custGeom>
              <a:solidFill>
                <a:srgbClr val="002010">
                  <a:alpha val="50195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09B8E02E-8BE8-94DD-6F9A-7E41F933F4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1" y="298"/>
                <a:ext cx="2632" cy="217"/>
              </a:xfrm>
              <a:custGeom>
                <a:avLst/>
                <a:gdLst>
                  <a:gd name="T0" fmla="*/ 0 w 2632"/>
                  <a:gd name="T1" fmla="*/ 0 h 217"/>
                  <a:gd name="T2" fmla="*/ 409 w 2632"/>
                  <a:gd name="T3" fmla="*/ 216 h 217"/>
                  <a:gd name="T4" fmla="*/ 2279 w 2632"/>
                  <a:gd name="T5" fmla="*/ 216 h 217"/>
                  <a:gd name="T6" fmla="*/ 2631 w 2632"/>
                  <a:gd name="T7" fmla="*/ 0 h 217"/>
                  <a:gd name="T8" fmla="*/ 0 w 2632"/>
                  <a:gd name="T9" fmla="*/ 0 h 2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32" h="217">
                    <a:moveTo>
                      <a:pt x="0" y="0"/>
                    </a:moveTo>
                    <a:lnTo>
                      <a:pt x="409" y="216"/>
                    </a:lnTo>
                    <a:lnTo>
                      <a:pt x="2279" y="216"/>
                    </a:lnTo>
                    <a:lnTo>
                      <a:pt x="2631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1BB96">
                  <a:alpha val="50195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BB575344-7BA6-9F5D-48C1-6B5E0F79DA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6" y="298"/>
                <a:ext cx="1317" cy="2199"/>
              </a:xfrm>
              <a:custGeom>
                <a:avLst/>
                <a:gdLst>
                  <a:gd name="T0" fmla="*/ 0 w 1317"/>
                  <a:gd name="T1" fmla="*/ 2198 h 2199"/>
                  <a:gd name="T2" fmla="*/ 0 w 1317"/>
                  <a:gd name="T3" fmla="*/ 1815 h 2199"/>
                  <a:gd name="T4" fmla="*/ 906 w 1317"/>
                  <a:gd name="T5" fmla="*/ 214 h 2199"/>
                  <a:gd name="T6" fmla="*/ 1316 w 1317"/>
                  <a:gd name="T7" fmla="*/ 0 h 2199"/>
                  <a:gd name="T8" fmla="*/ 0 w 1317"/>
                  <a:gd name="T9" fmla="*/ 2198 h 21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17" h="2199">
                    <a:moveTo>
                      <a:pt x="0" y="2198"/>
                    </a:moveTo>
                    <a:lnTo>
                      <a:pt x="0" y="1815"/>
                    </a:lnTo>
                    <a:lnTo>
                      <a:pt x="906" y="214"/>
                    </a:lnTo>
                    <a:lnTo>
                      <a:pt x="1316" y="0"/>
                    </a:lnTo>
                    <a:lnTo>
                      <a:pt x="0" y="2198"/>
                    </a:lnTo>
                  </a:path>
                </a:pathLst>
              </a:custGeom>
              <a:solidFill>
                <a:srgbClr val="006633">
                  <a:alpha val="50195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1800"/>
              </a:p>
            </p:txBody>
          </p:sp>
        </p:grpSp>
        <p:sp>
          <p:nvSpPr>
            <p:cNvPr id="7" name="Rectangle 11">
              <a:extLst>
                <a:ext uri="{FF2B5EF4-FFF2-40B4-BE49-F238E27FC236}">
                  <a16:creationId xmlns:a16="http://schemas.microsoft.com/office/drawing/2014/main" id="{FCAC1587-D774-B6D9-4757-E8BB671D81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1631"/>
              <a:ext cx="3069" cy="31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>
                <a:latin typeface="Arial" charset="0"/>
              </a:endParaRPr>
            </a:p>
          </p:txBody>
        </p:sp>
      </p:grpSp>
      <p:sp>
        <p:nvSpPr>
          <p:cNvPr id="118796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3886200"/>
            <a:ext cx="103632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8797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5410200"/>
            <a:ext cx="8534400" cy="1295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756A93BD-F5DA-8F5D-B063-CA0BFBA777E2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914400" y="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A5C8E90A-6BE9-A0B7-D99A-1E7CA2F37F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965162D0-466A-E7B7-304B-A8B137D7AC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0"/>
            <a:ext cx="2540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478E793-6CCC-41BC-99FC-9C22C5680F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6288165"/>
      </p:ext>
    </p:extLst>
  </p:cSld>
  <p:clrMapOvr>
    <a:masterClrMapping/>
  </p:clrMapOvr>
  <p:transition spd="slow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8B6D4345-6AA2-BC82-B8A9-3058A99749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32D92487-BA15-8387-EB7B-228AA469A7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D218EA1E-DF08-7BC3-1622-66983D3CE6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6FBF9-F41C-41DD-9E56-20A562C2E2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3537081"/>
      </p:ext>
    </p:extLst>
  </p:cSld>
  <p:clrMapOvr>
    <a:masterClrMapping/>
  </p:clrMapOvr>
  <p:transition spd="slow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7498927D-5448-B4A3-5AC0-19F3BE2CC2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223C6430-02E6-A9A9-1B78-B8848E00D3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83803C08-39E2-3E0D-3BC3-63511206E9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14108-F37A-498C-9005-0785977719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203683"/>
      </p:ext>
    </p:extLst>
  </p:cSld>
  <p:clrMapOvr>
    <a:masterClrMapping/>
  </p:clrMapOvr>
  <p:transition spd="slow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2651" y="19050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5851" y="19050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6158FE1A-CC78-2BC0-13DC-C66A160653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63149FE8-D8E8-80E0-03D8-6A21B5CAD8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B6B36E61-0ACA-D9DD-0163-98801281DE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98F24-A6B1-4EE6-BA53-93E27442C8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5258214"/>
      </p:ext>
    </p:extLst>
  </p:cSld>
  <p:clrMapOvr>
    <a:masterClrMapping/>
  </p:clrMapOvr>
  <p:transition spd="slow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78D6ACC0-3D26-D078-2909-E1B0F1A35B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4BE228DC-DD37-2B73-4465-F9CA856F1B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E458CE1A-7AD9-E3FC-4677-A445537B53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E07BF-1E70-433E-B0B1-98EED9D4FC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2097500"/>
      </p:ext>
    </p:extLst>
  </p:cSld>
  <p:clrMapOvr>
    <a:masterClrMapping/>
  </p:clrMapOvr>
  <p:transition spd="slow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82604161-9D90-987B-18C3-CE5FF1408B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3DA45193-C883-1465-407F-CA5C8053BA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A8268A17-C270-35B0-165E-E351AF867D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0E524-1EF0-4A72-B215-A7635348FF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7344798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66ABA92-45CA-E6DD-03FE-28C5CF426A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3F53BAB-F60C-0A09-7C97-8CFCB448A4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2C23A587-1C34-1906-D74E-7202B84908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A88D8-D43C-4F98-A1E0-597CCEA9D2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569204"/>
      </p:ext>
    </p:extLst>
  </p:cSld>
  <p:clrMapOvr>
    <a:masterClrMapping/>
  </p:clrMapOvr>
  <p:transition spd="slow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>
            <a:extLst>
              <a:ext uri="{FF2B5EF4-FFF2-40B4-BE49-F238E27FC236}">
                <a16:creationId xmlns:a16="http://schemas.microsoft.com/office/drawing/2014/main" id="{02AE6D0C-5D40-4752-4E0B-08E3436FF6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5">
            <a:extLst>
              <a:ext uri="{FF2B5EF4-FFF2-40B4-BE49-F238E27FC236}">
                <a16:creationId xmlns:a16="http://schemas.microsoft.com/office/drawing/2014/main" id="{32ED74FB-ACCF-6760-D0C5-5B6C73444E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E647006B-9B69-FC14-B4ED-6D4330CC7E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6C961-0B24-4D1B-B5A5-CB6048145D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1593829"/>
      </p:ext>
    </p:extLst>
  </p:cSld>
  <p:clrMapOvr>
    <a:masterClrMapping/>
  </p:clrMapOvr>
  <p:transition spd="slow"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E95604F5-2683-5025-4929-64E7BD393D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D25B9E40-EAA6-8EBF-9C17-5238B5F8D0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D09371FF-378B-FF2E-74BE-8A65E2A40E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508BC-F2F7-4BDE-A57F-5E19B4D7D1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3854734"/>
      </p:ext>
    </p:extLst>
  </p:cSld>
  <p:clrMapOvr>
    <a:masterClrMapping/>
  </p:clrMapOvr>
  <p:transition spd="slow"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17F620D6-3517-9982-44D1-C7F1B94A29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7AD1B9D2-3C3F-03B6-1087-A04004C147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8B29061F-8474-B2DE-63A1-E1F1EA05E3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D21FD-0F3B-472C-9DAF-A216FDB4F4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3453275"/>
      </p:ext>
    </p:extLst>
  </p:cSld>
  <p:clrMapOvr>
    <a:masterClrMapping/>
  </p:clrMapOvr>
  <p:transition spd="slow"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33779804-AF82-3716-6C1A-2DFA8E3AE0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E8FB4D90-06AC-9979-864F-44A1E9D014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36A22EE5-0019-B7EE-BEA0-E76CEA0194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5183C-1FE1-4B31-9D0A-6C83CD8540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9049261"/>
      </p:ext>
    </p:extLst>
  </p:cSld>
  <p:clrMapOvr>
    <a:masterClrMapping/>
  </p:clrMapOvr>
  <p:transition spd="slow"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13851" y="228600"/>
            <a:ext cx="2774949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2651" y="228600"/>
            <a:ext cx="81280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7C63EF61-0FC8-2250-5792-031E24E5BA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47181CCB-80F8-4DF8-0561-B9A6CAC235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3D7AA2DF-4652-429A-2974-8C50AFEE3F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D19DE-9BCB-4F53-A79C-3D063FFF00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2252461"/>
      </p:ext>
    </p:extLst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59200" y="1981200"/>
            <a:ext cx="3962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24800" y="1981200"/>
            <a:ext cx="3962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0AAE0AE-2943-1A80-AFF8-732F864B18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F19AD1C-9ED9-79D3-DD49-A0F5AD9317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23868402-86D7-9FC6-5155-8280B68AF7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A6D5F-399B-481A-9304-4458BED559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6365087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EFB4394-E25D-319D-8DD5-120A0B2E2C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C3288EB8-00ED-18E5-8E13-AB188B8597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8C09B6D3-5C6E-CB0C-A9FB-A3CB0F2A8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B14A5-6D1E-4234-B7C6-B9933C973E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9535462"/>
      </p:ext>
    </p:extLst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6BD21CC-F2E8-9F9A-B7FF-A2490CDFA1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66C9F7E-2793-28D7-46AE-84F0A05DA4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8AD47B0-6C37-DCFE-0AAE-48DF69B3E3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5123E-697F-4BAA-BD47-E18C1AB151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9071113"/>
      </p:ext>
    </p:extLst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7399ACB2-B5EC-7F1C-930A-ED3C341CC6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60E36023-51C7-B81E-C0A6-17E512B636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358116E0-0B33-6370-32D8-A8C5CB3F22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A3152-634E-430D-B05C-85D68AD9CF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9624784"/>
      </p:ext>
    </p:extLst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009F4BD-6280-B4CF-100B-52132CB4E2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3177240-627E-60EF-7C1A-0E5EBF7C66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BEC4FA8E-3182-7553-DBE9-A4A253165A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1E320-AB53-4CBA-B720-FC23CE269A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3703135"/>
      </p:ext>
    </p:extLst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797D45A-20EB-D175-B01F-60924F9C9B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070FB38-45B9-5786-7899-AB1A36038A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1A0ECB58-2061-FAA1-1F0E-4672AB8A9B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5E7DE-11A3-4E7D-BADA-531CDEDD3A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3093222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rc 2">
            <a:extLst>
              <a:ext uri="{FF2B5EF4-FFF2-40B4-BE49-F238E27FC236}">
                <a16:creationId xmlns:a16="http://schemas.microsoft.com/office/drawing/2014/main" id="{1CBE74AB-8217-F955-03F9-EF9FBBB18178}"/>
              </a:ext>
            </a:extLst>
          </p:cNvPr>
          <p:cNvSpPr>
            <a:spLocks/>
          </p:cNvSpPr>
          <p:nvPr/>
        </p:nvSpPr>
        <p:spPr bwMode="auto">
          <a:xfrm>
            <a:off x="0" y="842964"/>
            <a:ext cx="3862917" cy="6015037"/>
          </a:xfrm>
          <a:custGeom>
            <a:avLst/>
            <a:gdLst>
              <a:gd name="T0" fmla="*/ 0 w 21600"/>
              <a:gd name="T1" fmla="*/ 0 h 21600"/>
              <a:gd name="T2" fmla="*/ 2897188 w 21600"/>
              <a:gd name="T3" fmla="*/ 6015037 h 21600"/>
              <a:gd name="T4" fmla="*/ 0 w 21600"/>
              <a:gd name="T5" fmla="*/ 601503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6AD91D37-A34D-B9C5-667A-EFB57D25C5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759200" y="609600"/>
            <a:ext cx="8128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9D715A62-FC10-F760-C251-E8A729BBE0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759200" y="1981200"/>
            <a:ext cx="8128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98661" name="Rectangle 5">
            <a:extLst>
              <a:ext uri="{FF2B5EF4-FFF2-40B4-BE49-F238E27FC236}">
                <a16:creationId xmlns:a16="http://schemas.microsoft.com/office/drawing/2014/main" id="{5EEB613F-9E62-F395-D4D8-A578A16B42E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06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8662" name="Rectangle 6">
            <a:extLst>
              <a:ext uri="{FF2B5EF4-FFF2-40B4-BE49-F238E27FC236}">
                <a16:creationId xmlns:a16="http://schemas.microsoft.com/office/drawing/2014/main" id="{2BCCBA6B-3C73-E95C-49A6-E0CA224D019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752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8663" name="Rectangle 7">
            <a:extLst>
              <a:ext uri="{FF2B5EF4-FFF2-40B4-BE49-F238E27FC236}">
                <a16:creationId xmlns:a16="http://schemas.microsoft.com/office/drawing/2014/main" id="{88B5D6CB-98AD-F029-87B4-E1D0A9E559E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0D94AC9-D75C-46CE-AC88-0697F5234E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934071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random/>
  </p:transition>
  <p:txStyles>
    <p:titleStyle>
      <a:lvl1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u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«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>
            <a:extLst>
              <a:ext uri="{FF2B5EF4-FFF2-40B4-BE49-F238E27FC236}">
                <a16:creationId xmlns:a16="http://schemas.microsoft.com/office/drawing/2014/main" id="{9677A49F-3099-813B-5006-09BB97226F9E}"/>
              </a:ext>
            </a:extLst>
          </p:cNvPr>
          <p:cNvGrpSpPr>
            <a:grpSpLocks/>
          </p:cNvGrpSpPr>
          <p:nvPr/>
        </p:nvGrpSpPr>
        <p:grpSpPr bwMode="auto">
          <a:xfrm>
            <a:off x="1" y="3902076"/>
            <a:ext cx="4533900" cy="2949575"/>
            <a:chOff x="0" y="2458"/>
            <a:chExt cx="2142" cy="1858"/>
          </a:xfrm>
        </p:grpSpPr>
        <p:sp>
          <p:nvSpPr>
            <p:cNvPr id="7171" name="Freeform 3">
              <a:extLst>
                <a:ext uri="{FF2B5EF4-FFF2-40B4-BE49-F238E27FC236}">
                  <a16:creationId xmlns:a16="http://schemas.microsoft.com/office/drawing/2014/main" id="{243AA608-E080-2D95-7405-7D4C42EC121A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7172" name="Freeform 4">
              <a:extLst>
                <a:ext uri="{FF2B5EF4-FFF2-40B4-BE49-F238E27FC236}">
                  <a16:creationId xmlns:a16="http://schemas.microsoft.com/office/drawing/2014/main" id="{7C738B50-9C73-CAF7-B6DB-67C828875C6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7173" name="Freeform 5">
              <a:extLst>
                <a:ext uri="{FF2B5EF4-FFF2-40B4-BE49-F238E27FC236}">
                  <a16:creationId xmlns:a16="http://schemas.microsoft.com/office/drawing/2014/main" id="{3E2A585B-1D22-9C78-373F-1ACD4A2336EE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7174" name="Freeform 6">
              <a:extLst>
                <a:ext uri="{FF2B5EF4-FFF2-40B4-BE49-F238E27FC236}">
                  <a16:creationId xmlns:a16="http://schemas.microsoft.com/office/drawing/2014/main" id="{6B648EAE-6B3A-2051-8DC4-365D68B27535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2060" name="Oval 7">
              <a:extLst>
                <a:ext uri="{FF2B5EF4-FFF2-40B4-BE49-F238E27FC236}">
                  <a16:creationId xmlns:a16="http://schemas.microsoft.com/office/drawing/2014/main" id="{0119A72E-0767-9351-EDD1-3D8EA9021CBE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4400"/>
            </a:p>
          </p:txBody>
        </p:sp>
        <p:sp>
          <p:nvSpPr>
            <p:cNvPr id="2061" name="Oval 8">
              <a:extLst>
                <a:ext uri="{FF2B5EF4-FFF2-40B4-BE49-F238E27FC236}">
                  <a16:creationId xmlns:a16="http://schemas.microsoft.com/office/drawing/2014/main" id="{5EF53767-02AF-A4BD-E4F5-63BED6F2E26F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4400"/>
            </a:p>
          </p:txBody>
        </p:sp>
        <p:sp>
          <p:nvSpPr>
            <p:cNvPr id="2062" name="Oval 9">
              <a:extLst>
                <a:ext uri="{FF2B5EF4-FFF2-40B4-BE49-F238E27FC236}">
                  <a16:creationId xmlns:a16="http://schemas.microsoft.com/office/drawing/2014/main" id="{F0744811-8388-4508-A9C4-6A6A23412833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4400"/>
            </a:p>
          </p:txBody>
        </p:sp>
      </p:grpSp>
      <p:sp>
        <p:nvSpPr>
          <p:cNvPr id="7178" name="Rectangle 10">
            <a:extLst>
              <a:ext uri="{FF2B5EF4-FFF2-40B4-BE49-F238E27FC236}">
                <a16:creationId xmlns:a16="http://schemas.microsoft.com/office/drawing/2014/main" id="{1EB71D54-F3D6-612A-11CE-06789EC5EB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9" name="Rectangle 11">
            <a:extLst>
              <a:ext uri="{FF2B5EF4-FFF2-40B4-BE49-F238E27FC236}">
                <a16:creationId xmlns:a16="http://schemas.microsoft.com/office/drawing/2014/main" id="{CA5326B2-7649-563F-A846-41222997D9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180" name="Rectangle 12">
            <a:extLst>
              <a:ext uri="{FF2B5EF4-FFF2-40B4-BE49-F238E27FC236}">
                <a16:creationId xmlns:a16="http://schemas.microsoft.com/office/drawing/2014/main" id="{4390E695-0BF8-957E-989F-2FF28AF3AAB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81" name="Rectangle 13">
            <a:extLst>
              <a:ext uri="{FF2B5EF4-FFF2-40B4-BE49-F238E27FC236}">
                <a16:creationId xmlns:a16="http://schemas.microsoft.com/office/drawing/2014/main" id="{DFBA5FEF-86DA-DA9C-DFF6-87B8F2041D8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82" name="Rectangle 14">
            <a:extLst>
              <a:ext uri="{FF2B5EF4-FFF2-40B4-BE49-F238E27FC236}">
                <a16:creationId xmlns:a16="http://schemas.microsoft.com/office/drawing/2014/main" id="{109DCCB0-3903-92C8-9695-84C7608AC5B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fld id="{26767E07-BD86-48A4-9932-5B6F0D4FF4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599757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 spd="slow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>
            <a:extLst>
              <a:ext uri="{FF2B5EF4-FFF2-40B4-BE49-F238E27FC236}">
                <a16:creationId xmlns:a16="http://schemas.microsoft.com/office/drawing/2014/main" id="{EB0402DE-5887-C7D1-9795-B8C5FF67F90F}"/>
              </a:ext>
            </a:extLst>
          </p:cNvPr>
          <p:cNvSpPr>
            <a:spLocks noChangeArrowheads="1"/>
          </p:cNvSpPr>
          <p:nvPr/>
        </p:nvSpPr>
        <p:spPr bwMode="hidden">
          <a:xfrm>
            <a:off x="0" y="1"/>
            <a:ext cx="2336800" cy="685641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kumimoji="1" 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grpSp>
        <p:nvGrpSpPr>
          <p:cNvPr id="4099" name="Group 3">
            <a:extLst>
              <a:ext uri="{FF2B5EF4-FFF2-40B4-BE49-F238E27FC236}">
                <a16:creationId xmlns:a16="http://schemas.microsoft.com/office/drawing/2014/main" id="{80FB9A78-7898-09E4-25A9-E8A13AE1A9F6}"/>
              </a:ext>
            </a:extLst>
          </p:cNvPr>
          <p:cNvGrpSpPr>
            <a:grpSpLocks/>
          </p:cNvGrpSpPr>
          <p:nvPr/>
        </p:nvGrpSpPr>
        <p:grpSpPr bwMode="auto">
          <a:xfrm>
            <a:off x="203200" y="374650"/>
            <a:ext cx="2034117" cy="1227138"/>
            <a:chOff x="96" y="236"/>
            <a:chExt cx="961" cy="773"/>
          </a:xfrm>
        </p:grpSpPr>
        <p:sp>
          <p:nvSpPr>
            <p:cNvPr id="4105" name="Freeform 4">
              <a:extLst>
                <a:ext uri="{FF2B5EF4-FFF2-40B4-BE49-F238E27FC236}">
                  <a16:creationId xmlns:a16="http://schemas.microsoft.com/office/drawing/2014/main" id="{5ECE43DC-C25C-0AD4-287B-FE473171C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" y="495"/>
              <a:ext cx="319" cy="319"/>
            </a:xfrm>
            <a:custGeom>
              <a:avLst/>
              <a:gdLst>
                <a:gd name="T0" fmla="*/ 318 w 319"/>
                <a:gd name="T1" fmla="*/ 198 h 319"/>
                <a:gd name="T2" fmla="*/ 318 w 319"/>
                <a:gd name="T3" fmla="*/ 318 h 319"/>
                <a:gd name="T4" fmla="*/ 1 w 319"/>
                <a:gd name="T5" fmla="*/ 99 h 319"/>
                <a:gd name="T6" fmla="*/ 0 w 319"/>
                <a:gd name="T7" fmla="*/ 108 h 319"/>
                <a:gd name="T8" fmla="*/ 46 w 319"/>
                <a:gd name="T9" fmla="*/ 0 h 319"/>
                <a:gd name="T10" fmla="*/ 318 w 319"/>
                <a:gd name="T11" fmla="*/ 198 h 3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9" h="319">
                  <a:moveTo>
                    <a:pt x="318" y="198"/>
                  </a:moveTo>
                  <a:lnTo>
                    <a:pt x="318" y="318"/>
                  </a:lnTo>
                  <a:lnTo>
                    <a:pt x="1" y="99"/>
                  </a:lnTo>
                  <a:lnTo>
                    <a:pt x="0" y="108"/>
                  </a:lnTo>
                  <a:lnTo>
                    <a:pt x="46" y="0"/>
                  </a:lnTo>
                  <a:lnTo>
                    <a:pt x="318" y="198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106" name="Freeform 5">
              <a:extLst>
                <a:ext uri="{FF2B5EF4-FFF2-40B4-BE49-F238E27FC236}">
                  <a16:creationId xmlns:a16="http://schemas.microsoft.com/office/drawing/2014/main" id="{293AE678-C231-BC29-6CEC-E01DE949B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6" y="495"/>
              <a:ext cx="319" cy="319"/>
            </a:xfrm>
            <a:custGeom>
              <a:avLst/>
              <a:gdLst>
                <a:gd name="T0" fmla="*/ 0 w 319"/>
                <a:gd name="T1" fmla="*/ 198 h 319"/>
                <a:gd name="T2" fmla="*/ 0 w 319"/>
                <a:gd name="T3" fmla="*/ 318 h 319"/>
                <a:gd name="T4" fmla="*/ 316 w 319"/>
                <a:gd name="T5" fmla="*/ 99 h 319"/>
                <a:gd name="T6" fmla="*/ 318 w 319"/>
                <a:gd name="T7" fmla="*/ 108 h 319"/>
                <a:gd name="T8" fmla="*/ 271 w 319"/>
                <a:gd name="T9" fmla="*/ 0 h 319"/>
                <a:gd name="T10" fmla="*/ 0 w 319"/>
                <a:gd name="T11" fmla="*/ 198 h 3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9" h="319">
                  <a:moveTo>
                    <a:pt x="0" y="198"/>
                  </a:moveTo>
                  <a:lnTo>
                    <a:pt x="0" y="318"/>
                  </a:lnTo>
                  <a:lnTo>
                    <a:pt x="316" y="99"/>
                  </a:lnTo>
                  <a:lnTo>
                    <a:pt x="318" y="108"/>
                  </a:lnTo>
                  <a:lnTo>
                    <a:pt x="271" y="0"/>
                  </a:lnTo>
                  <a:lnTo>
                    <a:pt x="0" y="198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grpSp>
          <p:nvGrpSpPr>
            <p:cNvPr id="4107" name="Group 6">
              <a:extLst>
                <a:ext uri="{FF2B5EF4-FFF2-40B4-BE49-F238E27FC236}">
                  <a16:creationId xmlns:a16="http://schemas.microsoft.com/office/drawing/2014/main" id="{07D6CA45-0324-6C7C-47C7-21FC7132CD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" y="236"/>
              <a:ext cx="823" cy="773"/>
              <a:chOff x="152" y="236"/>
              <a:chExt cx="823" cy="773"/>
            </a:xfrm>
          </p:grpSpPr>
          <p:sp>
            <p:nvSpPr>
              <p:cNvPr id="4109" name="AutoShape 7" descr="Green marble">
                <a:extLst>
                  <a:ext uri="{FF2B5EF4-FFF2-40B4-BE49-F238E27FC236}">
                    <a16:creationId xmlns:a16="http://schemas.microsoft.com/office/drawing/2014/main" id="{FA58194C-2E5A-C9C4-8858-1C888F22D8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 flipH="1">
                <a:off x="152" y="236"/>
                <a:ext cx="822" cy="772"/>
              </a:xfrm>
              <a:prstGeom prst="triangle">
                <a:avLst>
                  <a:gd name="adj" fmla="val 49995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 cap="sq">
                <a:solidFill>
                  <a:srgbClr val="006633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00FF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4400"/>
              </a:p>
            </p:txBody>
          </p:sp>
          <p:sp>
            <p:nvSpPr>
              <p:cNvPr id="4110" name="Freeform 8">
                <a:extLst>
                  <a:ext uri="{FF2B5EF4-FFF2-40B4-BE49-F238E27FC236}">
                    <a16:creationId xmlns:a16="http://schemas.microsoft.com/office/drawing/2014/main" id="{D9C834DD-3981-D065-6394-8F3C61C83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" y="236"/>
                <a:ext cx="412" cy="773"/>
              </a:xfrm>
              <a:custGeom>
                <a:avLst/>
                <a:gdLst>
                  <a:gd name="T0" fmla="*/ 411 w 412"/>
                  <a:gd name="T1" fmla="*/ 772 h 773"/>
                  <a:gd name="T2" fmla="*/ 411 w 412"/>
                  <a:gd name="T3" fmla="*/ 637 h 773"/>
                  <a:gd name="T4" fmla="*/ 127 w 412"/>
                  <a:gd name="T5" fmla="*/ 75 h 773"/>
                  <a:gd name="T6" fmla="*/ 0 w 412"/>
                  <a:gd name="T7" fmla="*/ 0 h 773"/>
                  <a:gd name="T8" fmla="*/ 411 w 412"/>
                  <a:gd name="T9" fmla="*/ 772 h 7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2" h="773">
                    <a:moveTo>
                      <a:pt x="411" y="772"/>
                    </a:moveTo>
                    <a:lnTo>
                      <a:pt x="411" y="637"/>
                    </a:lnTo>
                    <a:lnTo>
                      <a:pt x="127" y="75"/>
                    </a:lnTo>
                    <a:lnTo>
                      <a:pt x="0" y="0"/>
                    </a:lnTo>
                    <a:lnTo>
                      <a:pt x="411" y="772"/>
                    </a:lnTo>
                  </a:path>
                </a:pathLst>
              </a:custGeom>
              <a:solidFill>
                <a:srgbClr val="002010">
                  <a:alpha val="50195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4111" name="Freeform 9">
                <a:extLst>
                  <a:ext uri="{FF2B5EF4-FFF2-40B4-BE49-F238E27FC236}">
                    <a16:creationId xmlns:a16="http://schemas.microsoft.com/office/drawing/2014/main" id="{FA52DF81-C641-D73A-FEA4-D88D78AB4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" y="236"/>
                <a:ext cx="823" cy="77"/>
              </a:xfrm>
              <a:custGeom>
                <a:avLst/>
                <a:gdLst>
                  <a:gd name="T0" fmla="*/ 0 w 823"/>
                  <a:gd name="T1" fmla="*/ 0 h 77"/>
                  <a:gd name="T2" fmla="*/ 127 w 823"/>
                  <a:gd name="T3" fmla="*/ 76 h 77"/>
                  <a:gd name="T4" fmla="*/ 712 w 823"/>
                  <a:gd name="T5" fmla="*/ 76 h 77"/>
                  <a:gd name="T6" fmla="*/ 822 w 823"/>
                  <a:gd name="T7" fmla="*/ 0 h 77"/>
                  <a:gd name="T8" fmla="*/ 0 w 823"/>
                  <a:gd name="T9" fmla="*/ 0 h 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23" h="77">
                    <a:moveTo>
                      <a:pt x="0" y="0"/>
                    </a:moveTo>
                    <a:lnTo>
                      <a:pt x="127" y="76"/>
                    </a:lnTo>
                    <a:lnTo>
                      <a:pt x="712" y="76"/>
                    </a:lnTo>
                    <a:lnTo>
                      <a:pt x="822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1BB96">
                  <a:alpha val="50195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4112" name="Freeform 10">
                <a:extLst>
                  <a:ext uri="{FF2B5EF4-FFF2-40B4-BE49-F238E27FC236}">
                    <a16:creationId xmlns:a16="http://schemas.microsoft.com/office/drawing/2014/main" id="{DE4C8F08-C1AE-1DD2-2740-75DD90A27D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" y="236"/>
                <a:ext cx="412" cy="773"/>
              </a:xfrm>
              <a:custGeom>
                <a:avLst/>
                <a:gdLst>
                  <a:gd name="T0" fmla="*/ 0 w 412"/>
                  <a:gd name="T1" fmla="*/ 772 h 773"/>
                  <a:gd name="T2" fmla="*/ 0 w 412"/>
                  <a:gd name="T3" fmla="*/ 637 h 773"/>
                  <a:gd name="T4" fmla="*/ 283 w 412"/>
                  <a:gd name="T5" fmla="*/ 75 h 773"/>
                  <a:gd name="T6" fmla="*/ 411 w 412"/>
                  <a:gd name="T7" fmla="*/ 0 h 773"/>
                  <a:gd name="T8" fmla="*/ 0 w 412"/>
                  <a:gd name="T9" fmla="*/ 772 h 7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2" h="773">
                    <a:moveTo>
                      <a:pt x="0" y="772"/>
                    </a:moveTo>
                    <a:lnTo>
                      <a:pt x="0" y="637"/>
                    </a:lnTo>
                    <a:lnTo>
                      <a:pt x="283" y="75"/>
                    </a:lnTo>
                    <a:lnTo>
                      <a:pt x="411" y="0"/>
                    </a:lnTo>
                    <a:lnTo>
                      <a:pt x="0" y="772"/>
                    </a:lnTo>
                  </a:path>
                </a:pathLst>
              </a:custGeom>
              <a:solidFill>
                <a:srgbClr val="006633">
                  <a:alpha val="50195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1800"/>
              </a:p>
            </p:txBody>
          </p:sp>
        </p:grpSp>
        <p:sp>
          <p:nvSpPr>
            <p:cNvPr id="117771" name="Rectangle 11">
              <a:extLst>
                <a:ext uri="{FF2B5EF4-FFF2-40B4-BE49-F238E27FC236}">
                  <a16:creationId xmlns:a16="http://schemas.microsoft.com/office/drawing/2014/main" id="{3C47C368-0CE4-E3F8-7F90-50453E25C1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" y="704"/>
              <a:ext cx="959" cy="10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>
                <a:latin typeface="Arial" charset="0"/>
              </a:endParaRPr>
            </a:p>
          </p:txBody>
        </p:sp>
      </p:grpSp>
      <p:sp>
        <p:nvSpPr>
          <p:cNvPr id="4100" name="Rectangle 12">
            <a:extLst>
              <a:ext uri="{FF2B5EF4-FFF2-40B4-BE49-F238E27FC236}">
                <a16:creationId xmlns:a16="http://schemas.microsoft.com/office/drawing/2014/main" id="{45F711D5-741B-5CB0-04FC-7D3E3090CF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540000" y="228600"/>
            <a:ext cx="9448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101" name="Rectangle 13">
            <a:extLst>
              <a:ext uri="{FF2B5EF4-FFF2-40B4-BE49-F238E27FC236}">
                <a16:creationId xmlns:a16="http://schemas.microsoft.com/office/drawing/2014/main" id="{73E87621-05F4-02AC-0BCC-5CB3F04F8B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82651" y="19050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7774" name="Rectangle 14">
            <a:extLst>
              <a:ext uri="{FF2B5EF4-FFF2-40B4-BE49-F238E27FC236}">
                <a16:creationId xmlns:a16="http://schemas.microsoft.com/office/drawing/2014/main" id="{A9BC6128-E276-0E7E-1C39-7B330F31DD9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99213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75" name="Rectangle 15">
            <a:extLst>
              <a:ext uri="{FF2B5EF4-FFF2-40B4-BE49-F238E27FC236}">
                <a16:creationId xmlns:a16="http://schemas.microsoft.com/office/drawing/2014/main" id="{31BF4A52-2E1B-4377-D37D-E1DCE1A5422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99213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76" name="Rectangle 16">
            <a:extLst>
              <a:ext uri="{FF2B5EF4-FFF2-40B4-BE49-F238E27FC236}">
                <a16:creationId xmlns:a16="http://schemas.microsoft.com/office/drawing/2014/main" id="{236E7CD4-09BE-BCDD-D227-533F5DB909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99213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65FF81B-2473-40D7-A649-CFAA681B09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285007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 spd="slow">
    <p:rand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anose="05000000000000000000" pitchFamily="2" charset="2"/>
        <a:buChar char="Ú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2">
            <a:extLst>
              <a:ext uri="{FF2B5EF4-FFF2-40B4-BE49-F238E27FC236}">
                <a16:creationId xmlns:a16="http://schemas.microsoft.com/office/drawing/2014/main" id="{92AEDFAF-70BD-782C-7D42-C3A0BC1816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9901" y="1146176"/>
            <a:ext cx="773906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100">
                <a:latin typeface="Book Antiqua" panose="02040602050305030304" pitchFamily="18" charset="0"/>
              </a:rPr>
              <a:t>RUNGTA COLLEGE OF DENTAL SCIENCES &amp; RESEARCH </a:t>
            </a:r>
          </a:p>
        </p:txBody>
      </p:sp>
      <p:sp>
        <p:nvSpPr>
          <p:cNvPr id="3075" name="TextBox 3">
            <a:extLst>
              <a:ext uri="{FF2B5EF4-FFF2-40B4-BE49-F238E27FC236}">
                <a16:creationId xmlns:a16="http://schemas.microsoft.com/office/drawing/2014/main" id="{18AEE972-9893-E5B1-D899-6B3265489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3626" y="2747964"/>
            <a:ext cx="85455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dirty="0">
                <a:latin typeface="Book Antiqua" panose="02040602050305030304" pitchFamily="18" charset="0"/>
              </a:rPr>
              <a:t>TITLE OF THE TOPIC: TRAUMATIC INJURIES</a:t>
            </a:r>
          </a:p>
        </p:txBody>
      </p:sp>
      <p:sp>
        <p:nvSpPr>
          <p:cNvPr id="3076" name="TextBox 5">
            <a:extLst>
              <a:ext uri="{FF2B5EF4-FFF2-40B4-BE49-F238E27FC236}">
                <a16:creationId xmlns:a16="http://schemas.microsoft.com/office/drawing/2014/main" id="{10D683A3-E83C-D0C1-495A-851D60D8BB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1" y="5345114"/>
            <a:ext cx="854551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100">
                <a:latin typeface="Book Antiqua" panose="02040602050305030304" pitchFamily="18" charset="0"/>
              </a:rPr>
              <a:t>DEPARTMENT OF CONSERVATIVE DENTISTRY AND ENDODONTICS </a:t>
            </a:r>
          </a:p>
        </p:txBody>
      </p:sp>
      <p:pic>
        <p:nvPicPr>
          <p:cNvPr id="3077" name="Picture 6">
            <a:extLst>
              <a:ext uri="{FF2B5EF4-FFF2-40B4-BE49-F238E27FC236}">
                <a16:creationId xmlns:a16="http://schemas.microsoft.com/office/drawing/2014/main" id="{B71D9F78-ACF1-5C97-AFAA-77CEA4A15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1" r="15781"/>
          <a:stretch>
            <a:fillRect/>
          </a:stretch>
        </p:blipFill>
        <p:spPr bwMode="auto">
          <a:xfrm>
            <a:off x="1524000" y="-19050"/>
            <a:ext cx="1563688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Slide Number Placeholder 1">
            <a:extLst>
              <a:ext uri="{FF2B5EF4-FFF2-40B4-BE49-F238E27FC236}">
                <a16:creationId xmlns:a16="http://schemas.microsoft.com/office/drawing/2014/main" id="{AFBA7358-CCB0-2978-25EE-0C814056F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BAFFE83-C04D-42AB-8CD8-ABA8A3DC5867}" type="slidenum">
              <a:rPr lang="en-US" altLang="en-US" sz="1400" b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2">
            <a:extLst>
              <a:ext uri="{FF2B5EF4-FFF2-40B4-BE49-F238E27FC236}">
                <a16:creationId xmlns:a16="http://schemas.microsoft.com/office/drawing/2014/main" id="{5D99A910-082C-F3FB-2EA0-2E37D1ED2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1447801"/>
            <a:ext cx="441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Ú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endParaRPr lang="en-US" altLang="en-US" sz="1800">
              <a:solidFill>
                <a:srgbClr val="EAEAEA"/>
              </a:solidFill>
              <a:latin typeface="Arial" panose="020B0604020202020204" pitchFamily="34" charset="0"/>
            </a:endParaRPr>
          </a:p>
        </p:txBody>
      </p:sp>
      <p:sp>
        <p:nvSpPr>
          <p:cNvPr id="90115" name="Rectangle 5">
            <a:extLst>
              <a:ext uri="{FF2B5EF4-FFF2-40B4-BE49-F238E27FC236}">
                <a16:creationId xmlns:a16="http://schemas.microsoft.com/office/drawing/2014/main" id="{F9A05D16-BB1E-2148-A630-449B9CD90F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762001"/>
            <a:ext cx="8229600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Ú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FFFFCC"/>
              </a:buClr>
            </a:pPr>
            <a:r>
              <a:rPr lang="en-US" altLang="en-US" sz="2800">
                <a:solidFill>
                  <a:srgbClr val="00FF00"/>
                </a:solidFill>
              </a:rPr>
              <a:t>‘EXARTICULATION’</a:t>
            </a:r>
          </a:p>
          <a:p>
            <a:pPr fontAlgn="base">
              <a:spcAft>
                <a:spcPct val="0"/>
              </a:spcAft>
              <a:buClr>
                <a:srgbClr val="FFFFCC"/>
              </a:buClr>
            </a:pPr>
            <a:endParaRPr lang="en-US" altLang="en-US" sz="2800">
              <a:solidFill>
                <a:srgbClr val="00FF00"/>
              </a:solidFill>
            </a:endParaRPr>
          </a:p>
          <a:p>
            <a:pPr fontAlgn="base">
              <a:spcAft>
                <a:spcPct val="0"/>
              </a:spcAft>
              <a:buClr>
                <a:srgbClr val="FFFFCC"/>
              </a:buClr>
            </a:pPr>
            <a:r>
              <a:rPr lang="en-US" altLang="en-US" sz="2800">
                <a:solidFill>
                  <a:srgbClr val="EAEAEA"/>
                </a:solidFill>
              </a:rPr>
              <a:t>Attachment damage and pulp necrosis</a:t>
            </a:r>
          </a:p>
          <a:p>
            <a:pPr fontAlgn="base">
              <a:spcAft>
                <a:spcPct val="0"/>
              </a:spcAft>
              <a:buClr>
                <a:srgbClr val="FFFFCC"/>
              </a:buClr>
            </a:pPr>
            <a:endParaRPr lang="en-US" altLang="en-US" sz="2800">
              <a:solidFill>
                <a:srgbClr val="EAEAEA"/>
              </a:solidFill>
            </a:endParaRPr>
          </a:p>
          <a:p>
            <a:pPr fontAlgn="base">
              <a:spcAft>
                <a:spcPct val="0"/>
              </a:spcAft>
              <a:buClr>
                <a:srgbClr val="FFFFCC"/>
              </a:buClr>
            </a:pPr>
            <a:r>
              <a:rPr lang="en-US" altLang="en-US" sz="2800">
                <a:solidFill>
                  <a:srgbClr val="EAEAEA"/>
                </a:solidFill>
              </a:rPr>
              <a:t>Why osseous replacement or replacement </a:t>
            </a:r>
          </a:p>
          <a:p>
            <a:pPr fontAlgn="base">
              <a:spcAft>
                <a:spcPct val="0"/>
              </a:spcAft>
              <a:buClr>
                <a:srgbClr val="FFFFCC"/>
              </a:buClr>
              <a:buNone/>
            </a:pPr>
            <a:r>
              <a:rPr lang="en-US" altLang="en-US" sz="2800">
                <a:solidFill>
                  <a:srgbClr val="EAEAEA"/>
                </a:solidFill>
              </a:rPr>
              <a:t>	resorption occurs???</a:t>
            </a:r>
          </a:p>
          <a:p>
            <a:pPr fontAlgn="base">
              <a:spcAft>
                <a:spcPct val="0"/>
              </a:spcAft>
              <a:buClr>
                <a:srgbClr val="FFFFCC"/>
              </a:buClr>
            </a:pPr>
            <a:endParaRPr lang="en-US" altLang="en-US" sz="2800">
              <a:solidFill>
                <a:srgbClr val="EAEAEA"/>
              </a:solidFill>
            </a:endParaRPr>
          </a:p>
          <a:p>
            <a:pPr fontAlgn="base">
              <a:spcAft>
                <a:spcPct val="0"/>
              </a:spcAft>
              <a:buClr>
                <a:srgbClr val="FFFFCC"/>
              </a:buClr>
            </a:pPr>
            <a:r>
              <a:rPr lang="en-US" altLang="en-US" sz="2800">
                <a:solidFill>
                  <a:srgbClr val="EAEAEA"/>
                </a:solidFill>
              </a:rPr>
              <a:t>External inflammatory resorption after avulsion???</a:t>
            </a:r>
          </a:p>
          <a:p>
            <a:pPr fontAlgn="base">
              <a:spcAft>
                <a:spcPct val="0"/>
              </a:spcAft>
              <a:buClr>
                <a:srgbClr val="FFFFCC"/>
              </a:buClr>
            </a:pPr>
            <a:endParaRPr lang="en-US" altLang="en-US" sz="2800">
              <a:solidFill>
                <a:srgbClr val="EAEAEA"/>
              </a:solidFill>
            </a:endParaRPr>
          </a:p>
        </p:txBody>
      </p:sp>
      <p:pic>
        <p:nvPicPr>
          <p:cNvPr id="90116" name="Picture 6" descr="images[3]">
            <a:extLst>
              <a:ext uri="{FF2B5EF4-FFF2-40B4-BE49-F238E27FC236}">
                <a16:creationId xmlns:a16="http://schemas.microsoft.com/office/drawing/2014/main" id="{52E61E91-F74B-DFB6-9C66-6D34F8EB6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0"/>
            <a:ext cx="166528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2">
            <a:extLst>
              <a:ext uri="{FF2B5EF4-FFF2-40B4-BE49-F238E27FC236}">
                <a16:creationId xmlns:a16="http://schemas.microsoft.com/office/drawing/2014/main" id="{B5DFDDB6-FF88-0803-D9B2-8D9AB931BE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1447801"/>
            <a:ext cx="441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Ú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endParaRPr lang="en-US" altLang="en-US" sz="1800">
              <a:solidFill>
                <a:srgbClr val="EAEAEA"/>
              </a:solidFill>
              <a:latin typeface="Arial" panose="020B0604020202020204" pitchFamily="34" charset="0"/>
            </a:endParaRPr>
          </a:p>
        </p:txBody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28757FD9-7B46-ADCC-B790-593DDE4A23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77814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Ú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4400">
                <a:solidFill>
                  <a:srgbClr val="FFFF00"/>
                </a:solidFill>
              </a:rPr>
              <a:t>Treatment  objectives</a:t>
            </a:r>
          </a:p>
        </p:txBody>
      </p:sp>
      <p:sp>
        <p:nvSpPr>
          <p:cNvPr id="92164" name="Rectangle 4">
            <a:extLst>
              <a:ext uri="{FF2B5EF4-FFF2-40B4-BE49-F238E27FC236}">
                <a16:creationId xmlns:a16="http://schemas.microsoft.com/office/drawing/2014/main" id="{1ADB9EAE-9AB2-0793-2FE1-052524650E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1524001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Ú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FFFFCC"/>
              </a:buClr>
              <a:buNone/>
            </a:pPr>
            <a:endParaRPr lang="en-US" altLang="en-US" sz="2800">
              <a:solidFill>
                <a:srgbClr val="EAEAEA"/>
              </a:solidFill>
            </a:endParaRPr>
          </a:p>
          <a:p>
            <a:pPr fontAlgn="base">
              <a:spcAft>
                <a:spcPct val="0"/>
              </a:spcAft>
              <a:buClr>
                <a:srgbClr val="FFFFCC"/>
              </a:buClr>
              <a:buNone/>
            </a:pPr>
            <a:r>
              <a:rPr lang="en-US" altLang="en-US" sz="2800">
                <a:solidFill>
                  <a:srgbClr val="EAEAEA"/>
                </a:solidFill>
              </a:rPr>
              <a:t>Avoid or minimize – inflammation</a:t>
            </a:r>
          </a:p>
          <a:p>
            <a:pPr fontAlgn="base">
              <a:spcAft>
                <a:spcPct val="0"/>
              </a:spcAft>
              <a:buClr>
                <a:srgbClr val="FFFFCC"/>
              </a:buClr>
              <a:buNone/>
            </a:pPr>
            <a:r>
              <a:rPr lang="en-US" altLang="en-US" sz="2800">
                <a:solidFill>
                  <a:srgbClr val="EAEAEA"/>
                </a:solidFill>
              </a:rPr>
              <a:t>	1. attachment damage</a:t>
            </a:r>
          </a:p>
          <a:p>
            <a:pPr fontAlgn="base">
              <a:spcAft>
                <a:spcPct val="0"/>
              </a:spcAft>
              <a:buClr>
                <a:srgbClr val="FFFFCC"/>
              </a:buClr>
              <a:buNone/>
            </a:pPr>
            <a:r>
              <a:rPr lang="en-US" altLang="en-US" sz="2800">
                <a:solidFill>
                  <a:srgbClr val="EAEAEA"/>
                </a:solidFill>
              </a:rPr>
              <a:t>	2. pulpal infection</a:t>
            </a:r>
          </a:p>
          <a:p>
            <a:pPr fontAlgn="base">
              <a:spcAft>
                <a:spcPct val="0"/>
              </a:spcAft>
              <a:buClr>
                <a:srgbClr val="FFFFCC"/>
              </a:buClr>
              <a:buNone/>
            </a:pPr>
            <a:endParaRPr lang="en-US" altLang="en-US" sz="2800">
              <a:solidFill>
                <a:srgbClr val="EAEAEA"/>
              </a:solidFill>
            </a:endParaRPr>
          </a:p>
          <a:p>
            <a:pPr fontAlgn="base">
              <a:spcAft>
                <a:spcPct val="0"/>
              </a:spcAft>
              <a:buClr>
                <a:srgbClr val="FFFFCC"/>
              </a:buClr>
              <a:buNone/>
            </a:pPr>
            <a:endParaRPr lang="en-US" altLang="en-US">
              <a:solidFill>
                <a:srgbClr val="EAEAEA"/>
              </a:solidFill>
            </a:endParaRPr>
          </a:p>
          <a:p>
            <a:pPr fontAlgn="base">
              <a:spcAft>
                <a:spcPct val="0"/>
              </a:spcAft>
              <a:buClr>
                <a:srgbClr val="FFFFCC"/>
              </a:buClr>
              <a:buNone/>
            </a:pPr>
            <a:r>
              <a:rPr lang="en-US" altLang="en-US">
                <a:solidFill>
                  <a:srgbClr val="EAEAEA"/>
                </a:solidFill>
              </a:rPr>
              <a:t>		</a:t>
            </a:r>
            <a:r>
              <a:rPr lang="en-US" altLang="en-US" sz="2400" i="1">
                <a:solidFill>
                  <a:srgbClr val="FF0000"/>
                </a:solidFill>
              </a:rPr>
              <a:t>Severe damage – steps to slow down replacement resorption</a:t>
            </a:r>
          </a:p>
        </p:txBody>
      </p:sp>
    </p:spTree>
  </p:cSld>
  <p:clrMapOvr>
    <a:masterClrMapping/>
  </p:clrMapOvr>
  <p:transition spd="slow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2">
            <a:extLst>
              <a:ext uri="{FF2B5EF4-FFF2-40B4-BE49-F238E27FC236}">
                <a16:creationId xmlns:a16="http://schemas.microsoft.com/office/drawing/2014/main" id="{6B4ACABC-5104-389C-6B12-ECE7B8A5A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1447801"/>
            <a:ext cx="441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Ú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endParaRPr lang="en-US" altLang="en-US" sz="1800">
              <a:solidFill>
                <a:srgbClr val="EAEAEA"/>
              </a:solidFill>
              <a:latin typeface="Arial" panose="020B0604020202020204" pitchFamily="34" charset="0"/>
            </a:endParaRPr>
          </a:p>
        </p:txBody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611127A2-4881-C471-CF75-8249D0AF87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77814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Ú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4400">
                <a:solidFill>
                  <a:srgbClr val="99FF99"/>
                </a:solidFill>
              </a:rPr>
              <a:t>Management </a:t>
            </a:r>
          </a:p>
        </p:txBody>
      </p:sp>
      <p:sp>
        <p:nvSpPr>
          <p:cNvPr id="94212" name="Rectangle 4">
            <a:extLst>
              <a:ext uri="{FF2B5EF4-FFF2-40B4-BE49-F238E27FC236}">
                <a16:creationId xmlns:a16="http://schemas.microsoft.com/office/drawing/2014/main" id="{CB67AEC1-8020-9EDC-7C0A-46D72BDD7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1447800"/>
            <a:ext cx="8229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Ú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FFFFCC"/>
              </a:buClr>
            </a:pPr>
            <a:r>
              <a:rPr lang="en-US" altLang="en-US" sz="2800">
                <a:solidFill>
                  <a:srgbClr val="EAEAEA"/>
                </a:solidFill>
              </a:rPr>
              <a:t>Emergency treatment at the accident site</a:t>
            </a:r>
          </a:p>
          <a:p>
            <a:pPr fontAlgn="base">
              <a:spcAft>
                <a:spcPct val="0"/>
              </a:spcAft>
              <a:buClr>
                <a:srgbClr val="FFFFCC"/>
              </a:buClr>
              <a:buNone/>
            </a:pPr>
            <a:r>
              <a:rPr lang="en-US" altLang="en-US">
                <a:solidFill>
                  <a:srgbClr val="EAEAEA"/>
                </a:solidFill>
              </a:rPr>
              <a:t>		</a:t>
            </a:r>
            <a:r>
              <a:rPr lang="en-US" altLang="en-US">
                <a:solidFill>
                  <a:srgbClr val="FF0000"/>
                </a:solidFill>
              </a:rPr>
              <a:t>‘</a:t>
            </a:r>
            <a:r>
              <a:rPr lang="en-US" altLang="en-US" sz="2400" i="1">
                <a:solidFill>
                  <a:srgbClr val="FF0000"/>
                </a:solidFill>
              </a:rPr>
              <a:t>replant if possible or place in proper storage 				medium’  </a:t>
            </a:r>
          </a:p>
          <a:p>
            <a:pPr fontAlgn="base">
              <a:spcAft>
                <a:spcPct val="0"/>
              </a:spcAft>
              <a:buClr>
                <a:srgbClr val="FFFFCC"/>
              </a:buClr>
              <a:buNone/>
            </a:pPr>
            <a:endParaRPr lang="en-US" altLang="en-US" sz="2400" i="1">
              <a:solidFill>
                <a:srgbClr val="FF0000"/>
              </a:solidFill>
            </a:endParaRPr>
          </a:p>
          <a:p>
            <a:pPr fontAlgn="base">
              <a:spcAft>
                <a:spcPct val="0"/>
              </a:spcAft>
              <a:buClr>
                <a:srgbClr val="FFFFCC"/>
              </a:buClr>
              <a:buFontTx/>
              <a:buChar char="-"/>
            </a:pPr>
            <a:r>
              <a:rPr lang="en-US" altLang="en-US" sz="2400" i="1">
                <a:solidFill>
                  <a:srgbClr val="EAEAEA"/>
                </a:solidFill>
              </a:rPr>
              <a:t>important factor</a:t>
            </a:r>
            <a:r>
              <a:rPr lang="en-US" altLang="en-US" sz="2400" i="1">
                <a:solidFill>
                  <a:srgbClr val="FF0000"/>
                </a:solidFill>
              </a:rPr>
              <a:t>  -  </a:t>
            </a:r>
          </a:p>
          <a:p>
            <a:pPr fontAlgn="base">
              <a:spcAft>
                <a:spcPct val="0"/>
              </a:spcAft>
              <a:buClr>
                <a:srgbClr val="FFFFCC"/>
              </a:buClr>
              <a:buFontTx/>
              <a:buChar char="-"/>
            </a:pPr>
            <a:endParaRPr lang="en-US" altLang="en-US" sz="2400" i="1">
              <a:solidFill>
                <a:srgbClr val="FF0000"/>
              </a:solidFill>
            </a:endParaRPr>
          </a:p>
          <a:p>
            <a:pPr fontAlgn="base">
              <a:spcAft>
                <a:spcPct val="0"/>
              </a:spcAft>
              <a:buClr>
                <a:srgbClr val="FFFFCC"/>
              </a:buClr>
              <a:buFontTx/>
              <a:buChar char="-"/>
            </a:pPr>
            <a:r>
              <a:rPr lang="en-US" altLang="en-US" sz="2400" i="1">
                <a:solidFill>
                  <a:srgbClr val="FF0000"/>
                </a:solidFill>
              </a:rPr>
              <a:t>What happens on drying???</a:t>
            </a:r>
          </a:p>
          <a:p>
            <a:pPr fontAlgn="base">
              <a:spcAft>
                <a:spcPct val="0"/>
              </a:spcAft>
              <a:buClr>
                <a:srgbClr val="FFFFCC"/>
              </a:buClr>
              <a:buFontTx/>
              <a:buChar char="-"/>
            </a:pPr>
            <a:endParaRPr lang="en-US" altLang="en-US" sz="2400" i="1">
              <a:solidFill>
                <a:srgbClr val="FF0000"/>
              </a:solidFill>
            </a:endParaRPr>
          </a:p>
          <a:p>
            <a:pPr fontAlgn="base">
              <a:spcAft>
                <a:spcPct val="0"/>
              </a:spcAft>
              <a:buClr>
                <a:srgbClr val="FFFFCC"/>
              </a:buClr>
              <a:buFontTx/>
              <a:buChar char="-"/>
            </a:pPr>
            <a:r>
              <a:rPr lang="en-US" altLang="en-US" sz="2400" i="1">
                <a:solidFill>
                  <a:srgbClr val="EAEAEA"/>
                </a:solidFill>
              </a:rPr>
              <a:t>Replant</a:t>
            </a:r>
            <a:r>
              <a:rPr lang="en-US" altLang="en-US" sz="2400" i="1">
                <a:solidFill>
                  <a:srgbClr val="FF0000"/>
                </a:solidFill>
              </a:rPr>
              <a:t>  - </a:t>
            </a:r>
          </a:p>
          <a:p>
            <a:pPr fontAlgn="base">
              <a:spcAft>
                <a:spcPct val="0"/>
              </a:spcAft>
              <a:buClr>
                <a:srgbClr val="FFFFCC"/>
              </a:buClr>
              <a:buFontTx/>
              <a:buChar char="-"/>
            </a:pPr>
            <a:endParaRPr lang="en-US" altLang="en-US" sz="2400" i="1">
              <a:solidFill>
                <a:srgbClr val="FF0000"/>
              </a:solidFill>
            </a:endParaRPr>
          </a:p>
          <a:p>
            <a:pPr fontAlgn="base">
              <a:spcAft>
                <a:spcPct val="0"/>
              </a:spcAft>
              <a:buClr>
                <a:srgbClr val="FFFFCC"/>
              </a:buClr>
              <a:buFontTx/>
              <a:buChar char="-"/>
            </a:pPr>
            <a:r>
              <a:rPr lang="en-US" altLang="en-US" sz="2400" i="1">
                <a:solidFill>
                  <a:srgbClr val="EAEAEA"/>
                </a:solidFill>
              </a:rPr>
              <a:t>If cant be replanted</a:t>
            </a:r>
            <a:r>
              <a:rPr lang="en-US" altLang="en-US" sz="2400" i="1">
                <a:solidFill>
                  <a:srgbClr val="FF0000"/>
                </a:solidFill>
              </a:rPr>
              <a:t> – </a:t>
            </a:r>
            <a:r>
              <a:rPr lang="en-US" altLang="en-US" sz="2400" i="1">
                <a:solidFill>
                  <a:srgbClr val="FFFF00"/>
                </a:solidFill>
              </a:rPr>
              <a:t>STORAGE MEDIUM</a:t>
            </a:r>
            <a:r>
              <a:rPr lang="en-US" altLang="en-US" sz="2400" i="1">
                <a:solidFill>
                  <a:srgbClr val="FF0000"/>
                </a:solidFill>
              </a:rPr>
              <a:t>        </a:t>
            </a:r>
          </a:p>
        </p:txBody>
      </p:sp>
      <p:sp>
        <p:nvSpPr>
          <p:cNvPr id="219141" name="Rectangle 5">
            <a:extLst>
              <a:ext uri="{FF2B5EF4-FFF2-40B4-BE49-F238E27FC236}">
                <a16:creationId xmlns:a16="http://schemas.microsoft.com/office/drawing/2014/main" id="{250E084B-8466-4CDF-76F5-C3DFBD3EA2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200401"/>
            <a:ext cx="45720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Ú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FFCC"/>
              </a:buClr>
              <a:buNone/>
            </a:pPr>
            <a:r>
              <a:rPr lang="en-US" altLang="en-US" sz="2800" i="1">
                <a:solidFill>
                  <a:srgbClr val="FFFF00"/>
                </a:solidFill>
                <a:latin typeface="Arial" panose="020B0604020202020204" pitchFamily="34" charset="0"/>
              </a:rPr>
              <a:t>speed </a:t>
            </a:r>
            <a:r>
              <a:rPr lang="en-US" altLang="en-US" i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FFCC"/>
              </a:buClr>
              <a:buFontTx/>
              <a:buChar char="-"/>
            </a:pPr>
            <a:endParaRPr lang="en-US" altLang="en-US" sz="2400" i="1">
              <a:solidFill>
                <a:srgbClr val="FF0000"/>
              </a:solidFill>
            </a:endParaRPr>
          </a:p>
        </p:txBody>
      </p:sp>
      <p:sp>
        <p:nvSpPr>
          <p:cNvPr id="219142" name="Rectangle 6">
            <a:extLst>
              <a:ext uri="{FF2B5EF4-FFF2-40B4-BE49-F238E27FC236}">
                <a16:creationId xmlns:a16="http://schemas.microsoft.com/office/drawing/2014/main" id="{8C0441B4-1047-77D1-5BA2-858F3B27E3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5105400"/>
            <a:ext cx="6858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Ú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FFCC"/>
              </a:buClr>
              <a:buNone/>
            </a:pPr>
            <a:r>
              <a:rPr lang="en-US" altLang="en-US" sz="2400" i="1">
                <a:solidFill>
                  <a:srgbClr val="FFFF00"/>
                </a:solidFill>
                <a:latin typeface="Arial" panose="020B0604020202020204" pitchFamily="34" charset="0"/>
              </a:rPr>
              <a:t>within 15 to 20 minutes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FFCC"/>
              </a:buClr>
              <a:buFontTx/>
              <a:buChar char="-"/>
            </a:pPr>
            <a:endParaRPr lang="en-US" altLang="en-US" sz="1200" i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9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9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92" decel="100000"/>
                                        <p:tgtEl>
                                          <p:spTgt spid="219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192" decel="100000"/>
                                        <p:tgtEl>
                                          <p:spTgt spid="219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192" fill="hold"/>
                                        <p:tgtEl>
                                          <p:spTgt spid="219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192" fill="hold"/>
                                        <p:tgtEl>
                                          <p:spTgt spid="219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4" descr="FOSSILS">
            <a:extLst>
              <a:ext uri="{FF2B5EF4-FFF2-40B4-BE49-F238E27FC236}">
                <a16:creationId xmlns:a16="http://schemas.microsoft.com/office/drawing/2014/main" id="{0D3A95AF-FF36-34A4-F56C-249011FA9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59" name="WordArt 6">
            <a:extLst>
              <a:ext uri="{FF2B5EF4-FFF2-40B4-BE49-F238E27FC236}">
                <a16:creationId xmlns:a16="http://schemas.microsoft.com/office/drawing/2014/main" id="{52EDAA6B-B96D-2144-EC81-61D0D0E74BC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52601" y="6019800"/>
            <a:ext cx="5057775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solidFill>
                  <a:srgbClr val="FF3300">
                    <a:alpha val="87842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STORAGE MEDIUMS</a:t>
            </a:r>
          </a:p>
        </p:txBody>
      </p:sp>
    </p:spTree>
  </p:cSld>
  <p:clrMapOvr>
    <a:masterClrMapping/>
  </p:clrMapOvr>
  <p:transition spd="slow"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EE221E07-B2A5-B6CD-F76E-930B5E2F4C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AFACA51C-01B9-B4DA-C166-2431AEDA55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97284" name="Picture 4" descr="wallpaper_lg">
            <a:extLst>
              <a:ext uri="{FF2B5EF4-FFF2-40B4-BE49-F238E27FC236}">
                <a16:creationId xmlns:a16="http://schemas.microsoft.com/office/drawing/2014/main" id="{81C7E533-1CC2-8E61-27B4-A7ED686D8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5" name="Rectangle 5">
            <a:extLst>
              <a:ext uri="{FF2B5EF4-FFF2-40B4-BE49-F238E27FC236}">
                <a16:creationId xmlns:a16="http://schemas.microsoft.com/office/drawing/2014/main" id="{528687FB-7EC9-170F-932D-FBED0360B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77814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Ú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4400">
                <a:solidFill>
                  <a:srgbClr val="FFFF00"/>
                </a:solidFill>
              </a:rPr>
              <a:t>Storage medium</a:t>
            </a:r>
          </a:p>
        </p:txBody>
      </p:sp>
      <p:sp>
        <p:nvSpPr>
          <p:cNvPr id="97286" name="Rectangle 6">
            <a:extLst>
              <a:ext uri="{FF2B5EF4-FFF2-40B4-BE49-F238E27FC236}">
                <a16:creationId xmlns:a16="http://schemas.microsoft.com/office/drawing/2014/main" id="{E7A4CE1D-F892-E762-BE4D-D455BB478B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524000"/>
            <a:ext cx="82296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Ú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FFFFCC"/>
              </a:buClr>
              <a:buNone/>
            </a:pPr>
            <a:r>
              <a:rPr lang="en-US" altLang="en-US" sz="2800">
                <a:solidFill>
                  <a:srgbClr val="EAEAEA"/>
                </a:solidFill>
              </a:rPr>
              <a:t>Desired – PDL viability</a:t>
            </a:r>
          </a:p>
          <a:p>
            <a:pPr fontAlgn="base">
              <a:spcAft>
                <a:spcPct val="0"/>
              </a:spcAft>
              <a:buClr>
                <a:srgbClr val="FFFFCC"/>
              </a:buClr>
              <a:buNone/>
            </a:pPr>
            <a:endParaRPr lang="en-US" altLang="en-US" sz="2800">
              <a:solidFill>
                <a:srgbClr val="EAEAEA"/>
              </a:solidFill>
            </a:endParaRPr>
          </a:p>
          <a:p>
            <a:pPr fontAlgn="base">
              <a:spcAft>
                <a:spcPct val="0"/>
              </a:spcAft>
              <a:buClr>
                <a:srgbClr val="FFFFCC"/>
              </a:buClr>
              <a:buNone/>
            </a:pPr>
            <a:r>
              <a:rPr lang="en-US" altLang="en-US" sz="2800">
                <a:solidFill>
                  <a:srgbClr val="FF0000"/>
                </a:solidFill>
              </a:rPr>
              <a:t>Saliva, saline and tap water</a:t>
            </a:r>
            <a:endParaRPr lang="en-US" altLang="en-US" sz="2800">
              <a:solidFill>
                <a:srgbClr val="EAEAEA"/>
              </a:solidFill>
            </a:endParaRPr>
          </a:p>
          <a:p>
            <a:pPr fontAlgn="base">
              <a:spcAft>
                <a:spcPct val="0"/>
              </a:spcAft>
              <a:buClr>
                <a:srgbClr val="FFFFCC"/>
              </a:buClr>
              <a:buNone/>
            </a:pPr>
            <a:endParaRPr lang="en-US" altLang="en-US" sz="2800">
              <a:solidFill>
                <a:srgbClr val="EAEAEA"/>
              </a:solidFill>
            </a:endParaRPr>
          </a:p>
          <a:p>
            <a:pPr fontAlgn="base">
              <a:spcAft>
                <a:spcPct val="0"/>
              </a:spcAft>
              <a:buClr>
                <a:srgbClr val="FFFFCC"/>
              </a:buClr>
              <a:buNone/>
            </a:pPr>
            <a:r>
              <a:rPr lang="en-US" altLang="en-US" sz="2800">
                <a:solidFill>
                  <a:srgbClr val="00FF00"/>
                </a:solidFill>
              </a:rPr>
              <a:t>Hanks balanced salt solution (HBSS)</a:t>
            </a:r>
            <a:r>
              <a:rPr lang="en-US" altLang="en-US" sz="2800">
                <a:solidFill>
                  <a:srgbClr val="EAEAEA"/>
                </a:solidFill>
              </a:rPr>
              <a:t> </a:t>
            </a:r>
          </a:p>
          <a:p>
            <a:pPr fontAlgn="base">
              <a:spcAft>
                <a:spcPct val="0"/>
              </a:spcAft>
              <a:buClr>
                <a:srgbClr val="FFFFCC"/>
              </a:buClr>
              <a:buNone/>
            </a:pPr>
            <a:r>
              <a:rPr lang="en-US" altLang="en-US" sz="2400">
                <a:solidFill>
                  <a:srgbClr val="EAEAEA"/>
                </a:solidFill>
              </a:rPr>
              <a:t>	standard saline solution </a:t>
            </a:r>
          </a:p>
          <a:p>
            <a:pPr fontAlgn="base">
              <a:spcAft>
                <a:spcPct val="0"/>
              </a:spcAft>
              <a:buClr>
                <a:srgbClr val="FFFFCC"/>
              </a:buClr>
              <a:buNone/>
            </a:pPr>
            <a:r>
              <a:rPr lang="en-US" altLang="en-US" sz="2400">
                <a:solidFill>
                  <a:srgbClr val="EAEAEA"/>
                </a:solidFill>
              </a:rPr>
              <a:t>	non toxic, pH balanced and contains essential nutrients</a:t>
            </a:r>
          </a:p>
          <a:p>
            <a:pPr fontAlgn="base">
              <a:spcAft>
                <a:spcPct val="0"/>
              </a:spcAft>
              <a:buClr>
                <a:srgbClr val="FFFFCC"/>
              </a:buClr>
              <a:buNone/>
            </a:pPr>
            <a:endParaRPr lang="en-US" altLang="en-US" sz="2400">
              <a:solidFill>
                <a:srgbClr val="EAEAEA"/>
              </a:solidFill>
            </a:endParaRPr>
          </a:p>
          <a:p>
            <a:pPr fontAlgn="base">
              <a:spcAft>
                <a:spcPct val="0"/>
              </a:spcAft>
              <a:buClr>
                <a:srgbClr val="FFFFCC"/>
              </a:buClr>
              <a:buNone/>
            </a:pPr>
            <a:r>
              <a:rPr lang="en-US" altLang="en-US" sz="2400">
                <a:solidFill>
                  <a:srgbClr val="EAEAEA"/>
                </a:solidFill>
              </a:rPr>
              <a:t>				</a:t>
            </a:r>
            <a:r>
              <a:rPr lang="en-US" altLang="en-US" sz="2400">
                <a:solidFill>
                  <a:srgbClr val="FFFF00"/>
                </a:solidFill>
              </a:rPr>
              <a:t>‘Save-A-Tooth’</a:t>
            </a:r>
          </a:p>
        </p:txBody>
      </p:sp>
      <p:sp>
        <p:nvSpPr>
          <p:cNvPr id="291847" name="Rectangle 7">
            <a:extLst>
              <a:ext uri="{FF2B5EF4-FFF2-40B4-BE49-F238E27FC236}">
                <a16:creationId xmlns:a16="http://schemas.microsoft.com/office/drawing/2014/main" id="{4246C6E8-A01F-10F6-9D9A-D71EC636F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2590800"/>
            <a:ext cx="3746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Ú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>
                <a:solidFill>
                  <a:srgbClr val="EAEAEA"/>
                </a:solidFill>
                <a:latin typeface="Arial" panose="020B0604020202020204" pitchFamily="34" charset="0"/>
              </a:rPr>
              <a:t>– no longer recommended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1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482DDD27-14DB-2980-8280-A22DD8136D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443AB18D-237F-AA7B-C99C-78FEE8385C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98308" name="Picture 4" descr="wallpaper_lg">
            <a:extLst>
              <a:ext uri="{FF2B5EF4-FFF2-40B4-BE49-F238E27FC236}">
                <a16:creationId xmlns:a16="http://schemas.microsoft.com/office/drawing/2014/main" id="{7AE2D62F-CBB1-FFAA-E095-34C7928CA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067800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2869" name="Rectangle 5">
            <a:extLst>
              <a:ext uri="{FF2B5EF4-FFF2-40B4-BE49-F238E27FC236}">
                <a16:creationId xmlns:a16="http://schemas.microsoft.com/office/drawing/2014/main" id="{7E5C19F7-F3DC-27C1-0186-28E489AB25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762001"/>
            <a:ext cx="8229600" cy="559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Ú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FFFFCC"/>
              </a:buClr>
            </a:pPr>
            <a:r>
              <a:rPr lang="en-US" altLang="en-US">
                <a:solidFill>
                  <a:srgbClr val="EAEAEA"/>
                </a:solidFill>
              </a:rPr>
              <a:t>Milk</a:t>
            </a:r>
          </a:p>
          <a:p>
            <a:pPr fontAlgn="base">
              <a:spcAft>
                <a:spcPct val="0"/>
              </a:spcAft>
              <a:buClr>
                <a:srgbClr val="FFFFCC"/>
              </a:buClr>
            </a:pPr>
            <a:endParaRPr lang="en-US" altLang="en-US">
              <a:solidFill>
                <a:srgbClr val="EAEAEA"/>
              </a:solidFill>
            </a:endParaRPr>
          </a:p>
          <a:p>
            <a:pPr fontAlgn="base">
              <a:spcAft>
                <a:spcPct val="0"/>
              </a:spcAft>
              <a:buClr>
                <a:srgbClr val="FFFFCC"/>
              </a:buClr>
              <a:buNone/>
            </a:pPr>
            <a:r>
              <a:rPr lang="en-US" altLang="en-US">
                <a:solidFill>
                  <a:srgbClr val="EAEAEA"/>
                </a:solidFill>
              </a:rPr>
              <a:t>	</a:t>
            </a:r>
            <a:r>
              <a:rPr lang="en-US" altLang="en-US" sz="2800">
                <a:solidFill>
                  <a:srgbClr val="EAEAEA"/>
                </a:solidFill>
              </a:rPr>
              <a:t>PDL cell viability – physiological osmolality</a:t>
            </a:r>
          </a:p>
          <a:p>
            <a:pPr fontAlgn="base">
              <a:spcAft>
                <a:spcPct val="0"/>
              </a:spcAft>
              <a:buClr>
                <a:srgbClr val="FFFFCC"/>
              </a:buClr>
              <a:buNone/>
            </a:pPr>
            <a:endParaRPr lang="en-US" altLang="en-US" sz="2800">
              <a:solidFill>
                <a:srgbClr val="EAEAEA"/>
              </a:solidFill>
            </a:endParaRPr>
          </a:p>
          <a:p>
            <a:pPr fontAlgn="base">
              <a:spcAft>
                <a:spcPct val="0"/>
              </a:spcAft>
              <a:buClr>
                <a:srgbClr val="FFFFCC"/>
              </a:buClr>
              <a:buNone/>
            </a:pPr>
            <a:r>
              <a:rPr lang="en-US" altLang="en-US" sz="2400">
                <a:solidFill>
                  <a:srgbClr val="FF0000"/>
                </a:solidFill>
              </a:rPr>
              <a:t>Milk with a lower fat content  more useful at maintaining cell viability than milk with higher fat content 						(Sigalas et al ’04)</a:t>
            </a:r>
          </a:p>
          <a:p>
            <a:pPr fontAlgn="base">
              <a:spcAft>
                <a:spcPct val="0"/>
              </a:spcAft>
              <a:buClr>
                <a:srgbClr val="FFFFCC"/>
              </a:buClr>
              <a:buNone/>
            </a:pPr>
            <a:endParaRPr lang="en-US" altLang="en-US" sz="2400">
              <a:solidFill>
                <a:srgbClr val="FF0000"/>
              </a:solidFill>
            </a:endParaRPr>
          </a:p>
          <a:p>
            <a:pPr fontAlgn="base">
              <a:spcAft>
                <a:spcPct val="0"/>
              </a:spcAft>
              <a:buClr>
                <a:srgbClr val="FFFFCC"/>
              </a:buClr>
              <a:buNone/>
            </a:pPr>
            <a:r>
              <a:rPr lang="en-US" altLang="en-US" sz="2800">
                <a:solidFill>
                  <a:srgbClr val="EAEAEA"/>
                </a:solidFill>
              </a:rPr>
              <a:t>	</a:t>
            </a:r>
            <a:r>
              <a:rPr lang="en-US" altLang="en-US" sz="2400">
                <a:solidFill>
                  <a:srgbClr val="FF0000"/>
                </a:solidFill>
              </a:rPr>
              <a:t>longer shelf life milk with lower fat content – tested 						(Ozan et al’07)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928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928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9A7656CD-4F06-A671-07B5-AE5F05F0E3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A30ED604-5A15-18D8-C78F-CB08CF37D1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99332" name="Picture 4" descr="wallpaper_lg">
            <a:extLst>
              <a:ext uri="{FF2B5EF4-FFF2-40B4-BE49-F238E27FC236}">
                <a16:creationId xmlns:a16="http://schemas.microsoft.com/office/drawing/2014/main" id="{F0EA545D-937C-75B4-5E2E-C7F656E6F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067800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3893" name="Rectangle 5">
            <a:extLst>
              <a:ext uri="{FF2B5EF4-FFF2-40B4-BE49-F238E27FC236}">
                <a16:creationId xmlns:a16="http://schemas.microsoft.com/office/drawing/2014/main" id="{C0E9B062-B5A4-A854-C57D-4A164B7847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990601"/>
            <a:ext cx="8229600" cy="521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Ú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FFFFCC"/>
              </a:buClr>
            </a:pPr>
            <a:r>
              <a:rPr lang="en-US" altLang="en-US">
                <a:solidFill>
                  <a:srgbClr val="EAEAEA"/>
                </a:solidFill>
              </a:rPr>
              <a:t>Propolis</a:t>
            </a:r>
          </a:p>
          <a:p>
            <a:pPr fontAlgn="base">
              <a:spcAft>
                <a:spcPct val="0"/>
              </a:spcAft>
              <a:buClr>
                <a:srgbClr val="FFFFCC"/>
              </a:buClr>
              <a:buNone/>
            </a:pPr>
            <a:r>
              <a:rPr lang="en-US" altLang="en-US">
                <a:solidFill>
                  <a:srgbClr val="EAEAEA"/>
                </a:solidFill>
              </a:rPr>
              <a:t>	</a:t>
            </a:r>
            <a:r>
              <a:rPr lang="en-US" altLang="en-US" sz="2800">
                <a:solidFill>
                  <a:srgbClr val="EAEAEA"/>
                </a:solidFill>
              </a:rPr>
              <a:t>Multifunctional material </a:t>
            </a:r>
          </a:p>
          <a:p>
            <a:pPr fontAlgn="base">
              <a:spcAft>
                <a:spcPct val="0"/>
              </a:spcAft>
              <a:buClr>
                <a:srgbClr val="FFFFCC"/>
              </a:buClr>
              <a:buNone/>
            </a:pPr>
            <a:r>
              <a:rPr lang="en-US" altLang="en-US" sz="2800">
                <a:solidFill>
                  <a:srgbClr val="EAEAEA"/>
                </a:solidFill>
              </a:rPr>
              <a:t>	anti inflammatory, antibacterial, </a:t>
            </a:r>
            <a:r>
              <a:rPr lang="en-US" altLang="en-US" sz="2800">
                <a:solidFill>
                  <a:srgbClr val="00FF00"/>
                </a:solidFill>
              </a:rPr>
              <a:t>antioxidant,</a:t>
            </a:r>
            <a:r>
              <a:rPr lang="en-US" altLang="en-US" sz="2800">
                <a:solidFill>
                  <a:srgbClr val="EAEAEA"/>
                </a:solidFill>
              </a:rPr>
              <a:t> antifungal, antiviral and tissue regenerative </a:t>
            </a:r>
          </a:p>
          <a:p>
            <a:pPr fontAlgn="base">
              <a:spcAft>
                <a:spcPct val="0"/>
              </a:spcAft>
              <a:buClr>
                <a:srgbClr val="FFFFCC"/>
              </a:buClr>
              <a:buNone/>
            </a:pPr>
            <a:r>
              <a:rPr lang="en-US" altLang="en-US" sz="2800">
                <a:solidFill>
                  <a:srgbClr val="EAEAEA"/>
                </a:solidFill>
              </a:rPr>
              <a:t>	properties</a:t>
            </a:r>
          </a:p>
          <a:p>
            <a:pPr fontAlgn="base">
              <a:spcAft>
                <a:spcPct val="0"/>
              </a:spcAft>
              <a:buClr>
                <a:srgbClr val="FFFFCC"/>
              </a:buClr>
              <a:buNone/>
            </a:pPr>
            <a:r>
              <a:rPr lang="en-US" altLang="en-US" sz="2800">
                <a:solidFill>
                  <a:srgbClr val="EAEAEA"/>
                </a:solidFill>
              </a:rPr>
              <a:t>	</a:t>
            </a:r>
          </a:p>
          <a:p>
            <a:pPr fontAlgn="base">
              <a:spcAft>
                <a:spcPct val="0"/>
              </a:spcAft>
              <a:buClr>
                <a:srgbClr val="FFFFCC"/>
              </a:buClr>
              <a:buNone/>
            </a:pPr>
            <a:r>
              <a:rPr lang="en-US" altLang="en-US" sz="2800">
                <a:solidFill>
                  <a:srgbClr val="EAEAEA"/>
                </a:solidFill>
              </a:rPr>
              <a:t>Why antioxidant property important??</a:t>
            </a:r>
          </a:p>
          <a:p>
            <a:pPr fontAlgn="base">
              <a:spcAft>
                <a:spcPct val="0"/>
              </a:spcAft>
              <a:buClr>
                <a:srgbClr val="FFFFCC"/>
              </a:buClr>
              <a:buNone/>
            </a:pPr>
            <a:endParaRPr lang="en-US" altLang="en-US" sz="2800">
              <a:solidFill>
                <a:srgbClr val="EAEAEA"/>
              </a:solidFill>
            </a:endParaRPr>
          </a:p>
          <a:p>
            <a:pPr fontAlgn="base">
              <a:spcAft>
                <a:spcPct val="0"/>
              </a:spcAft>
              <a:buClr>
                <a:srgbClr val="FFFFCC"/>
              </a:buClr>
              <a:buNone/>
            </a:pPr>
            <a:r>
              <a:rPr lang="en-US" altLang="en-US" sz="2800">
                <a:solidFill>
                  <a:srgbClr val="EAEAEA"/>
                </a:solidFill>
              </a:rPr>
              <a:t> </a:t>
            </a:r>
            <a:r>
              <a:rPr lang="en-US" altLang="en-US" sz="2800">
                <a:solidFill>
                  <a:srgbClr val="FF0000"/>
                </a:solidFill>
              </a:rPr>
              <a:t>10% Propolis better than milk, HBSS</a:t>
            </a:r>
          </a:p>
          <a:p>
            <a:pPr fontAlgn="base">
              <a:spcAft>
                <a:spcPct val="0"/>
              </a:spcAft>
              <a:buClr>
                <a:srgbClr val="FFFFCC"/>
              </a:buClr>
              <a:buNone/>
            </a:pPr>
            <a:r>
              <a:rPr lang="en-US" altLang="en-US" sz="2800">
                <a:solidFill>
                  <a:srgbClr val="FF0000"/>
                </a:solidFill>
              </a:rPr>
              <a:t>						(Ozan et al’07)</a:t>
            </a:r>
            <a:r>
              <a:rPr lang="en-US" altLang="en-US" sz="2800">
                <a:solidFill>
                  <a:srgbClr val="EAEAEA"/>
                </a:solidFill>
              </a:rPr>
              <a:t> </a:t>
            </a:r>
          </a:p>
        </p:txBody>
      </p:sp>
      <p:pic>
        <p:nvPicPr>
          <p:cNvPr id="99334" name="Picture 6" descr="coming_soon">
            <a:extLst>
              <a:ext uri="{FF2B5EF4-FFF2-40B4-BE49-F238E27FC236}">
                <a16:creationId xmlns:a16="http://schemas.microsoft.com/office/drawing/2014/main" id="{4A77C6B7-7F02-CF55-D162-32A27FA5A94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533400"/>
            <a:ext cx="18573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2938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2938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938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2938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938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2938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938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85" decel="100000"/>
                                        <p:tgtEl>
                                          <p:spTgt spid="2938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385" decel="100000"/>
                                        <p:tgtEl>
                                          <p:spTgt spid="2938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938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385" fill="hold"/>
                                        <p:tgtEl>
                                          <p:spTgt spid="2938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938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385" fill="hold"/>
                                        <p:tgtEl>
                                          <p:spTgt spid="2938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938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4">
            <a:extLst>
              <a:ext uri="{FF2B5EF4-FFF2-40B4-BE49-F238E27FC236}">
                <a16:creationId xmlns:a16="http://schemas.microsoft.com/office/drawing/2014/main" id="{9835EDFE-3110-DA25-025D-7C68A98CB8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7814"/>
            <a:ext cx="8229600" cy="941387"/>
          </a:xfrm>
        </p:spPr>
        <p:txBody>
          <a:bodyPr/>
          <a:lstStyle/>
          <a:p>
            <a:pPr eaLnBrk="1" hangingPunct="1"/>
            <a:r>
              <a:rPr lang="en-US" altLang="en-US" sz="4000">
                <a:solidFill>
                  <a:srgbClr val="FFFF00"/>
                </a:solidFill>
                <a:effectLst/>
              </a:rPr>
              <a:t>Order of preference</a:t>
            </a:r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F7CA99C4-EE67-3685-C5F0-E0C2AF15387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057400" y="1295401"/>
            <a:ext cx="4038600" cy="45307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>
                <a:solidFill>
                  <a:srgbClr val="00FF00"/>
                </a:solidFill>
                <a:effectLst/>
              </a:rPr>
              <a:t>By literature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400"/>
              <a:t>Propolis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400"/>
              <a:t>HBSS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400"/>
              <a:t>Long shelf life Milk with low fat content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400"/>
              <a:t>Milk with high fat content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400"/>
              <a:t>Saline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400"/>
              <a:t>Saliva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2400"/>
          </a:p>
        </p:txBody>
      </p:sp>
      <p:sp>
        <p:nvSpPr>
          <p:cNvPr id="80901" name="Rectangle 5">
            <a:extLst>
              <a:ext uri="{FF2B5EF4-FFF2-40B4-BE49-F238E27FC236}">
                <a16:creationId xmlns:a16="http://schemas.microsoft.com/office/drawing/2014/main" id="{97F4F9FA-8E68-D223-BB90-93B4FF35983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172200" y="1371601"/>
            <a:ext cx="4038600" cy="45307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>
                <a:solidFill>
                  <a:srgbClr val="00FF00"/>
                </a:solidFill>
                <a:effectLst/>
              </a:rPr>
              <a:t>By availability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400"/>
              <a:t>Long shelf life milk with low fat content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400"/>
              <a:t>Milk with high fat content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400"/>
              <a:t>Saline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400"/>
              <a:t>Saliva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2400"/>
          </a:p>
        </p:txBody>
      </p:sp>
      <p:sp>
        <p:nvSpPr>
          <p:cNvPr id="100357" name="Rectangle 6">
            <a:extLst>
              <a:ext uri="{FF2B5EF4-FFF2-40B4-BE49-F238E27FC236}">
                <a16:creationId xmlns:a16="http://schemas.microsoft.com/office/drawing/2014/main" id="{C25A8AAD-E0C5-1E26-E594-613C1A2375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5638801"/>
            <a:ext cx="7848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>
                <a:solidFill>
                  <a:srgbClr val="FF0000"/>
                </a:solidFill>
              </a:rPr>
              <a:t>Contact lens solution – alternative 							(Sigalas et al’04)</a:t>
            </a:r>
          </a:p>
        </p:txBody>
      </p:sp>
    </p:spTree>
  </p:cSld>
  <p:clrMapOvr>
    <a:masterClrMapping/>
  </p:clrMapOvr>
  <p:transition spd="slow"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E848EE26-7374-A483-8B1F-16DFEFBEC5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solidFill>
                  <a:srgbClr val="FFFF00"/>
                </a:solidFill>
                <a:effectLst/>
              </a:rPr>
              <a:t>Clinical Management of avulsed teeth</a:t>
            </a:r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955C809A-EA5F-EB87-748C-DC5DCEAD8D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/>
              <a:t>			     Preparation of root</a:t>
            </a:r>
          </a:p>
        </p:txBody>
      </p:sp>
      <p:sp>
        <p:nvSpPr>
          <p:cNvPr id="101380" name="Line 5">
            <a:extLst>
              <a:ext uri="{FF2B5EF4-FFF2-40B4-BE49-F238E27FC236}">
                <a16:creationId xmlns:a16="http://schemas.microsoft.com/office/drawing/2014/main" id="{53EBAE0E-EE08-61E2-480F-FF0728F66DF3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2286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FF00FF"/>
              </a:solidFill>
              <a:latin typeface="Arial" panose="020B0604020202020204" pitchFamily="34" charset="0"/>
            </a:endParaRPr>
          </a:p>
        </p:txBody>
      </p:sp>
      <p:sp>
        <p:nvSpPr>
          <p:cNvPr id="101381" name="Line 6">
            <a:extLst>
              <a:ext uri="{FF2B5EF4-FFF2-40B4-BE49-F238E27FC236}">
                <a16:creationId xmlns:a16="http://schemas.microsoft.com/office/drawing/2014/main" id="{4D50C8AD-DA44-DD5A-5D89-245A7ADC1B55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2667000"/>
            <a:ext cx="571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FF00FF"/>
              </a:solidFill>
              <a:latin typeface="Arial" panose="020B0604020202020204" pitchFamily="34" charset="0"/>
            </a:endParaRPr>
          </a:p>
        </p:txBody>
      </p:sp>
      <p:sp>
        <p:nvSpPr>
          <p:cNvPr id="101382" name="Line 7">
            <a:extLst>
              <a:ext uri="{FF2B5EF4-FFF2-40B4-BE49-F238E27FC236}">
                <a16:creationId xmlns:a16="http://schemas.microsoft.com/office/drawing/2014/main" id="{CC4EA30D-DE55-BE77-5FBA-5B0916EC0B60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2667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FF00FF"/>
              </a:solidFill>
              <a:latin typeface="Arial" panose="020B0604020202020204" pitchFamily="34" charset="0"/>
            </a:endParaRPr>
          </a:p>
        </p:txBody>
      </p:sp>
      <p:sp>
        <p:nvSpPr>
          <p:cNvPr id="101383" name="Line 8">
            <a:extLst>
              <a:ext uri="{FF2B5EF4-FFF2-40B4-BE49-F238E27FC236}">
                <a16:creationId xmlns:a16="http://schemas.microsoft.com/office/drawing/2014/main" id="{4F83ED7E-7565-8AD6-A86B-F951E7209F89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26670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FF00FF"/>
              </a:solidFill>
              <a:latin typeface="Arial" panose="020B0604020202020204" pitchFamily="34" charset="0"/>
            </a:endParaRPr>
          </a:p>
        </p:txBody>
      </p:sp>
      <p:sp>
        <p:nvSpPr>
          <p:cNvPr id="82953" name="Rectangle 9">
            <a:extLst>
              <a:ext uri="{FF2B5EF4-FFF2-40B4-BE49-F238E27FC236}">
                <a16:creationId xmlns:a16="http://schemas.microsoft.com/office/drawing/2014/main" id="{4B18F57A-E1EE-E4AB-9C16-2BA25BDCEC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1" y="2743200"/>
            <a:ext cx="2233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defRPr/>
            </a:pPr>
            <a:r>
              <a:rPr lang="en-US" sz="2400" i="1">
                <a:solidFill>
                  <a:srgbClr val="00FF00"/>
                </a:solidFill>
                <a:latin typeface="Arial" charset="0"/>
              </a:rPr>
              <a:t>Extra oral time</a:t>
            </a: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rPr>
              <a:t> </a:t>
            </a:r>
          </a:p>
        </p:txBody>
      </p:sp>
      <p:sp>
        <p:nvSpPr>
          <p:cNvPr id="82956" name="Rectangle 12">
            <a:extLst>
              <a:ext uri="{FF2B5EF4-FFF2-40B4-BE49-F238E27FC236}">
                <a16:creationId xmlns:a16="http://schemas.microsoft.com/office/drawing/2014/main" id="{E2C1140A-02FF-75AC-A5BA-6F6AB9C6A8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1" y="3352800"/>
            <a:ext cx="3082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rPr>
              <a:t>Less than 60 minutes</a:t>
            </a:r>
          </a:p>
        </p:txBody>
      </p:sp>
      <p:sp>
        <p:nvSpPr>
          <p:cNvPr id="82957" name="Rectangle 13">
            <a:extLst>
              <a:ext uri="{FF2B5EF4-FFF2-40B4-BE49-F238E27FC236}">
                <a16:creationId xmlns:a16="http://schemas.microsoft.com/office/drawing/2014/main" id="{EB13CAB2-9CBB-C8AF-8993-57D163455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1" y="3352800"/>
            <a:ext cx="3471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rPr>
              <a:t>Greater than 60 minutes</a:t>
            </a:r>
          </a:p>
        </p:txBody>
      </p:sp>
      <p:sp>
        <p:nvSpPr>
          <p:cNvPr id="101387" name="Line 14">
            <a:extLst>
              <a:ext uri="{FF2B5EF4-FFF2-40B4-BE49-F238E27FC236}">
                <a16:creationId xmlns:a16="http://schemas.microsoft.com/office/drawing/2014/main" id="{F176EBB8-C43E-3A34-AD6F-77821156DF0A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38100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FF00FF"/>
              </a:solidFill>
              <a:latin typeface="Arial" panose="020B0604020202020204" pitchFamily="34" charset="0"/>
            </a:endParaRPr>
          </a:p>
        </p:txBody>
      </p:sp>
      <p:sp>
        <p:nvSpPr>
          <p:cNvPr id="101388" name="Line 15">
            <a:extLst>
              <a:ext uri="{FF2B5EF4-FFF2-40B4-BE49-F238E27FC236}">
                <a16:creationId xmlns:a16="http://schemas.microsoft.com/office/drawing/2014/main" id="{1E6BC9ED-EBE6-EC48-F445-91F8C2A9DBB0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38100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FF00FF"/>
              </a:solidFill>
              <a:latin typeface="Arial" panose="020B0604020202020204" pitchFamily="34" charset="0"/>
            </a:endParaRPr>
          </a:p>
        </p:txBody>
      </p:sp>
      <p:sp>
        <p:nvSpPr>
          <p:cNvPr id="101389" name="Line 16">
            <a:extLst>
              <a:ext uri="{FF2B5EF4-FFF2-40B4-BE49-F238E27FC236}">
                <a16:creationId xmlns:a16="http://schemas.microsoft.com/office/drawing/2014/main" id="{2641A238-3C6C-92D1-6A60-E05357626A6F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4648200"/>
            <a:ext cx="571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FF00FF"/>
              </a:solidFill>
              <a:latin typeface="Arial" panose="020B0604020202020204" pitchFamily="34" charset="0"/>
            </a:endParaRPr>
          </a:p>
        </p:txBody>
      </p:sp>
      <p:sp>
        <p:nvSpPr>
          <p:cNvPr id="101390" name="Line 17">
            <a:extLst>
              <a:ext uri="{FF2B5EF4-FFF2-40B4-BE49-F238E27FC236}">
                <a16:creationId xmlns:a16="http://schemas.microsoft.com/office/drawing/2014/main" id="{38B7E81E-F9B1-783A-AA7F-D6629947EEF7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4648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FF00FF"/>
              </a:solidFill>
              <a:latin typeface="Arial" panose="020B0604020202020204" pitchFamily="34" charset="0"/>
            </a:endParaRPr>
          </a:p>
        </p:txBody>
      </p:sp>
      <p:sp>
        <p:nvSpPr>
          <p:cNvPr id="101391" name="Line 18">
            <a:extLst>
              <a:ext uri="{FF2B5EF4-FFF2-40B4-BE49-F238E27FC236}">
                <a16:creationId xmlns:a16="http://schemas.microsoft.com/office/drawing/2014/main" id="{0362CD0A-7A38-F876-1F84-E604A072E28B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5105400"/>
            <a:ext cx="327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FF00FF"/>
              </a:solidFill>
              <a:latin typeface="Arial" panose="020B0604020202020204" pitchFamily="34" charset="0"/>
            </a:endParaRPr>
          </a:p>
        </p:txBody>
      </p:sp>
      <p:sp>
        <p:nvSpPr>
          <p:cNvPr id="101392" name="Line 19">
            <a:extLst>
              <a:ext uri="{FF2B5EF4-FFF2-40B4-BE49-F238E27FC236}">
                <a16:creationId xmlns:a16="http://schemas.microsoft.com/office/drawing/2014/main" id="{CEDBDB99-6D77-45D8-C9D0-0D6B61272C55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3800" y="5105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FF00FF"/>
              </a:solidFill>
              <a:latin typeface="Arial" panose="020B0604020202020204" pitchFamily="34" charset="0"/>
            </a:endParaRPr>
          </a:p>
        </p:txBody>
      </p:sp>
      <p:sp>
        <p:nvSpPr>
          <p:cNvPr id="101393" name="Line 20">
            <a:extLst>
              <a:ext uri="{FF2B5EF4-FFF2-40B4-BE49-F238E27FC236}">
                <a16:creationId xmlns:a16="http://schemas.microsoft.com/office/drawing/2014/main" id="{1146E79C-7D40-FCB8-DD54-1A0020807607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5105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FF00FF"/>
              </a:solidFill>
              <a:latin typeface="Arial" panose="020B0604020202020204" pitchFamily="34" charset="0"/>
            </a:endParaRPr>
          </a:p>
        </p:txBody>
      </p:sp>
      <p:sp>
        <p:nvSpPr>
          <p:cNvPr id="82965" name="Rectangle 21">
            <a:extLst>
              <a:ext uri="{FF2B5EF4-FFF2-40B4-BE49-F238E27FC236}">
                <a16:creationId xmlns:a16="http://schemas.microsoft.com/office/drawing/2014/main" id="{B6A6DABB-7C55-2F6A-85A6-79127DB804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5867400"/>
            <a:ext cx="1881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rPr>
              <a:t>Closed apex</a:t>
            </a:r>
          </a:p>
        </p:txBody>
      </p:sp>
      <p:sp>
        <p:nvSpPr>
          <p:cNvPr id="82966" name="Rectangle 22">
            <a:extLst>
              <a:ext uri="{FF2B5EF4-FFF2-40B4-BE49-F238E27FC236}">
                <a16:creationId xmlns:a16="http://schemas.microsoft.com/office/drawing/2014/main" id="{AD9D5EEA-4053-FC7A-4A4A-06B0142853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57912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rPr>
              <a:t>Open apex</a:t>
            </a:r>
          </a:p>
        </p:txBody>
      </p:sp>
      <p:sp>
        <p:nvSpPr>
          <p:cNvPr id="101396" name="Rectangle 23">
            <a:extLst>
              <a:ext uri="{FF2B5EF4-FFF2-40B4-BE49-F238E27FC236}">
                <a16:creationId xmlns:a16="http://schemas.microsoft.com/office/drawing/2014/main" id="{6664A1D8-F565-39F9-0142-E7D15B9152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5181600"/>
            <a:ext cx="2660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i="1">
                <a:solidFill>
                  <a:srgbClr val="00FF00"/>
                </a:solidFill>
              </a:rPr>
              <a:t>Root development</a:t>
            </a:r>
          </a:p>
        </p:txBody>
      </p:sp>
    </p:spTree>
  </p:cSld>
  <p:clrMapOvr>
    <a:masterClrMapping/>
  </p:clrMapOvr>
  <p:transition spd="slow"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631B116C-5049-928D-2658-AFDB40BFD9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solidFill>
                  <a:schemeClr val="accent1"/>
                </a:solidFill>
                <a:effectLst/>
              </a:rPr>
              <a:t>Extra oral time less than 60 minutes</a:t>
            </a:r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188FD077-C65A-FEF9-A8B9-8D92A7EE83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2296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>
                <a:solidFill>
                  <a:srgbClr val="CC9900"/>
                </a:solidFill>
                <a:effectLst/>
              </a:rPr>
              <a:t>Closed apex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/>
              <a:t>	</a:t>
            </a:r>
            <a:r>
              <a:rPr lang="en-US" sz="2800"/>
              <a:t>dry time – 15 to 20 min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800"/>
              <a:t>	dry time – 20 to 60 min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280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800"/>
              <a:t>Endodontic treatment initiated – </a:t>
            </a:r>
            <a:r>
              <a:rPr lang="en-US" sz="2800">
                <a:solidFill>
                  <a:srgbClr val="00FF00"/>
                </a:solidFill>
                <a:effectLst/>
              </a:rPr>
              <a:t>7 to 10 days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280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800"/>
              <a:t>Long term CaOH therapy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280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800"/>
              <a:t>Inflammatory root resorption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800"/>
              <a:t>	</a:t>
            </a:r>
            <a:r>
              <a:rPr lang="en-US" sz="2400"/>
              <a:t>ledermix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400"/>
              <a:t>	calcitonin </a:t>
            </a:r>
          </a:p>
        </p:txBody>
      </p:sp>
      <p:pic>
        <p:nvPicPr>
          <p:cNvPr id="102404" name="Picture 4" descr="768">
            <a:extLst>
              <a:ext uri="{FF2B5EF4-FFF2-40B4-BE49-F238E27FC236}">
                <a16:creationId xmlns:a16="http://schemas.microsoft.com/office/drawing/2014/main" id="{627B47AD-5DCE-19E6-2D52-7E41FB3BF7F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7526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C5E0383-B16F-1B52-34EF-EF11B18B0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1" y="781050"/>
            <a:ext cx="6945313" cy="8270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>
                <a:solidFill>
                  <a:schemeClr val="tx1"/>
                </a:solidFill>
                <a:cs typeface="Times New Roman" panose="02020603050405020304" pitchFamily="18" charset="0"/>
              </a:rPr>
              <a:t>Specific learning Objectives </a:t>
            </a:r>
            <a:endParaRPr lang="en-US" sz="2325" b="1" dirty="0"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BA49E56-FFB1-0D7D-D6E1-1E4D7D5A25F6}"/>
              </a:ext>
            </a:extLst>
          </p:cNvPr>
          <p:cNvGraphicFramePr>
            <a:graphicFrameLocks noGrp="1"/>
          </p:cNvGraphicFramePr>
          <p:nvPr/>
        </p:nvGraphicFramePr>
        <p:xfrm>
          <a:off x="3126658" y="2506663"/>
          <a:ext cx="7541342" cy="25248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8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94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38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0520"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/>
                        <a:t>Core areas* H</a:t>
                      </a:r>
                    </a:p>
                  </a:txBody>
                  <a:tcPr marL="68580" marR="68580" marT="34255" marB="34255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/>
                        <a:t>Domain</a:t>
                      </a:r>
                      <a:r>
                        <a:rPr lang="en-US" sz="1400" baseline="0" dirty="0"/>
                        <a:t> **</a:t>
                      </a:r>
                      <a:endParaRPr lang="en-US" sz="1400" dirty="0"/>
                    </a:p>
                  </a:txBody>
                  <a:tcPr marL="68580" marR="68580" marT="34255" marB="34255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/>
                        <a:t>Category #</a:t>
                      </a:r>
                    </a:p>
                  </a:txBody>
                  <a:tcPr marL="68580" marR="68580" marT="34255" marB="3425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8513"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/>
                        <a:t>Classification of </a:t>
                      </a:r>
                      <a:r>
                        <a:rPr lang="en-US" sz="1400" dirty="0" err="1"/>
                        <a:t>fractures,etiology</a:t>
                      </a:r>
                      <a:r>
                        <a:rPr lang="en-US" sz="1400" dirty="0"/>
                        <a:t>  of fractures complicated and uncomplicated crown fractures,  </a:t>
                      </a:r>
                    </a:p>
                  </a:txBody>
                  <a:tcPr marL="68580" marR="68580" marT="34255" marB="34255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/>
                        <a:t>Cognitive</a:t>
                      </a:r>
                    </a:p>
                  </a:txBody>
                  <a:tcPr marL="68580" marR="68580" marT="34255" marB="34255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/>
                        <a:t>Must know </a:t>
                      </a:r>
                    </a:p>
                  </a:txBody>
                  <a:tcPr marL="68580" marR="68580" marT="34255" marB="3425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1847">
                <a:tc>
                  <a:txBody>
                    <a:bodyPr/>
                    <a:lstStyle/>
                    <a:p>
                      <a:pPr algn="just"/>
                      <a:r>
                        <a:rPr lang="en-US" altLang="en-US" sz="1400" dirty="0"/>
                        <a:t>Clinical examination of tooth fracture, Avulsion</a:t>
                      </a:r>
                      <a:endParaRPr lang="en-US" sz="1400" dirty="0"/>
                    </a:p>
                  </a:txBody>
                  <a:tcPr marL="68580" marR="68580" marT="34255" marB="34255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/>
                        <a:t>Psychomotor</a:t>
                      </a:r>
                    </a:p>
                  </a:txBody>
                  <a:tcPr marL="68580" marR="68580" marT="34255" marB="34255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/>
                        <a:t>Nice to know </a:t>
                      </a:r>
                    </a:p>
                  </a:txBody>
                  <a:tcPr marL="68580" marR="68580" marT="34255" marB="3425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520"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/>
                        <a:t>Luxation injuries, root fracture</a:t>
                      </a:r>
                    </a:p>
                  </a:txBody>
                  <a:tcPr marL="68580" marR="68580" marT="34255" marB="34255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/>
                        <a:t>Affective </a:t>
                      </a:r>
                    </a:p>
                  </a:txBody>
                  <a:tcPr marL="68580" marR="68580" marT="34255" marB="34255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/>
                        <a:t>Desire to know </a:t>
                      </a:r>
                    </a:p>
                  </a:txBody>
                  <a:tcPr marL="68580" marR="68580" marT="34255" marB="3425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21" name="TextBox 2">
            <a:extLst>
              <a:ext uri="{FF2B5EF4-FFF2-40B4-BE49-F238E27FC236}">
                <a16:creationId xmlns:a16="http://schemas.microsoft.com/office/drawing/2014/main" id="{7A57D357-5A21-9823-D167-32EA60E95F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1" y="5176839"/>
            <a:ext cx="6215063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14313" indent="-214313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2100" b="0">
                <a:latin typeface="Times New Roman" panose="02020603050405020304" pitchFamily="18" charset="0"/>
              </a:rPr>
              <a:t>*Subtopic of importance</a:t>
            </a:r>
          </a:p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2100" b="0">
                <a:latin typeface="Times New Roman" panose="02020603050405020304" pitchFamily="18" charset="0"/>
              </a:rPr>
              <a:t>**  Cognitive, Psychomotor   or Affective </a:t>
            </a:r>
          </a:p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2100" b="0">
                <a:latin typeface="Times New Roman" panose="02020603050405020304" pitchFamily="18" charset="0"/>
              </a:rPr>
              <a:t># Must know , Nice to know  &amp; Desire to know </a:t>
            </a:r>
          </a:p>
        </p:txBody>
      </p:sp>
      <p:sp>
        <p:nvSpPr>
          <p:cNvPr id="4122" name="Rectangle 3">
            <a:extLst>
              <a:ext uri="{FF2B5EF4-FFF2-40B4-BE49-F238E27FC236}">
                <a16:creationId xmlns:a16="http://schemas.microsoft.com/office/drawing/2014/main" id="{37056120-C0C1-48C5-5863-56AC817349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9575" y="2078039"/>
            <a:ext cx="734853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100">
                <a:latin typeface="Times New Roman" panose="02020603050405020304" pitchFamily="18" charset="0"/>
                <a:cs typeface="Times New Roman" panose="02020603050405020304" pitchFamily="18" charset="0"/>
              </a:rPr>
              <a:t>At the end of this presentation the learner is expected to know </a:t>
            </a:r>
            <a:endParaRPr lang="en-US" altLang="en-US" sz="2100" b="0">
              <a:latin typeface="Times New Roman" panose="02020603050405020304" pitchFamily="18" charset="0"/>
            </a:endParaRPr>
          </a:p>
        </p:txBody>
      </p:sp>
      <p:sp>
        <p:nvSpPr>
          <p:cNvPr id="4123" name="Slide Number Placeholder 4">
            <a:extLst>
              <a:ext uri="{FF2B5EF4-FFF2-40B4-BE49-F238E27FC236}">
                <a16:creationId xmlns:a16="http://schemas.microsoft.com/office/drawing/2014/main" id="{6D6843DF-D02A-65A2-B8C9-0A352D4CB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3A4E8FB-6E6A-4352-88F5-DD422851C49C}" type="slidenum">
              <a:rPr lang="en-US" altLang="en-US" sz="1400" b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3">
            <a:extLst>
              <a:ext uri="{FF2B5EF4-FFF2-40B4-BE49-F238E27FC236}">
                <a16:creationId xmlns:a16="http://schemas.microsoft.com/office/drawing/2014/main" id="{57663151-7747-6E69-5277-B10539878E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838200"/>
            <a:ext cx="8229600" cy="5715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>
                <a:solidFill>
                  <a:srgbClr val="CC9900"/>
                </a:solidFill>
                <a:effectLst/>
              </a:rPr>
              <a:t>Open apex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2800">
              <a:solidFill>
                <a:srgbClr val="CC9900"/>
              </a:solidFill>
              <a:effectLst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400"/>
              <a:t>		</a:t>
            </a:r>
            <a:r>
              <a:rPr lang="en-US" sz="2400" i="1">
                <a:solidFill>
                  <a:srgbClr val="00FF00"/>
                </a:solidFill>
                <a:effectLst/>
              </a:rPr>
              <a:t>soaking in doxycycline or covered with minocycline for 5 min before replanting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2400" i="1">
              <a:solidFill>
                <a:srgbClr val="00FF00"/>
              </a:solidFill>
              <a:effectLst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400">
                <a:solidFill>
                  <a:srgbClr val="FF0000"/>
                </a:solidFill>
                <a:effectLst/>
              </a:rPr>
              <a:t>Enhances pulpal revascularization ??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400">
                <a:solidFill>
                  <a:srgbClr val="FF0000"/>
                </a:solidFill>
                <a:effectLst/>
              </a:rPr>
              <a:t>					(Ritter et al’04)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2400">
              <a:solidFill>
                <a:srgbClr val="FF0000"/>
              </a:solidFill>
              <a:effectLst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400"/>
              <a:t>Reason – antimicrobial effect + MMP inhibition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240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400"/>
              <a:t>Endodontic treatment avoided, signs of revascularization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240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400"/>
              <a:t>apexification</a:t>
            </a:r>
          </a:p>
        </p:txBody>
      </p:sp>
      <p:pic>
        <p:nvPicPr>
          <p:cNvPr id="103427" name="Picture 4" descr="768">
            <a:extLst>
              <a:ext uri="{FF2B5EF4-FFF2-40B4-BE49-F238E27FC236}">
                <a16:creationId xmlns:a16="http://schemas.microsoft.com/office/drawing/2014/main" id="{277F5822-CADD-4406-C7FD-6DA1B4CA5B0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048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E8F9309D-7773-E8B3-7974-D5AD7D3BF6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solidFill>
                  <a:schemeClr val="accent1"/>
                </a:solidFill>
                <a:effectLst/>
              </a:rPr>
              <a:t>Extra oral time more than 60 minutes</a:t>
            </a:r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FC27DB4C-2266-7460-5366-F9C0ED82D9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>
                <a:solidFill>
                  <a:srgbClr val="CC9900"/>
                </a:solidFill>
                <a:effectLst/>
              </a:rPr>
              <a:t>Closed apex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400"/>
              <a:t>	removal of PDL using acids for 1 min, soaking in fluoride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400"/>
              <a:t>	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400"/>
              <a:t>	2% stannous fluoride for 5 min and replanted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240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400"/>
              <a:t>	1% stannous fluoride and tetracycline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400"/>
              <a:t>						(Selvig ’92)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240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400"/>
              <a:t>ENDODONTIC TREATMENT – extraorally or similar to treatment of teeth with less than 60 min extra oral time</a:t>
            </a:r>
          </a:p>
        </p:txBody>
      </p:sp>
      <p:pic>
        <p:nvPicPr>
          <p:cNvPr id="104452" name="Picture 4" descr="879">
            <a:extLst>
              <a:ext uri="{FF2B5EF4-FFF2-40B4-BE49-F238E27FC236}">
                <a16:creationId xmlns:a16="http://schemas.microsoft.com/office/drawing/2014/main" id="{0FACFE7E-61E7-91F1-23BF-B09E91392C7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2895600"/>
            <a:ext cx="1524000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3">
            <a:extLst>
              <a:ext uri="{FF2B5EF4-FFF2-40B4-BE49-F238E27FC236}">
                <a16:creationId xmlns:a16="http://schemas.microsoft.com/office/drawing/2014/main" id="{BBA1785B-4F4A-195A-F0AF-26FCA3A30D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762001"/>
            <a:ext cx="8229600" cy="53689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800"/>
              <a:t>EMDOGAIN </a:t>
            </a:r>
          </a:p>
          <a:p>
            <a:pPr eaLnBrk="1" hangingPunct="1">
              <a:buFontTx/>
              <a:buChar char="-"/>
              <a:defRPr/>
            </a:pPr>
            <a:r>
              <a:rPr lang="en-US" sz="2800">
                <a:solidFill>
                  <a:srgbClr val="FF0000"/>
                </a:solidFill>
                <a:effectLst/>
              </a:rPr>
              <a:t>Increase resistance to root resorption</a:t>
            </a:r>
          </a:p>
          <a:p>
            <a:pPr eaLnBrk="1" hangingPunct="1">
              <a:buFontTx/>
              <a:buChar char="-"/>
              <a:defRPr/>
            </a:pPr>
            <a:r>
              <a:rPr lang="en-US" sz="2800">
                <a:solidFill>
                  <a:srgbClr val="FF0000"/>
                </a:solidFill>
                <a:effectLst/>
              </a:rPr>
              <a:t>Stimulate PDL regeneration</a:t>
            </a:r>
          </a:p>
          <a:p>
            <a:pPr eaLnBrk="1" hangingPunct="1">
              <a:buFontTx/>
              <a:buNone/>
              <a:defRPr/>
            </a:pPr>
            <a:r>
              <a:rPr lang="en-US" sz="2800">
                <a:solidFill>
                  <a:srgbClr val="FF0000"/>
                </a:solidFill>
                <a:effectLst/>
              </a:rPr>
              <a:t>						(Fillipi et al’01)</a:t>
            </a:r>
          </a:p>
          <a:p>
            <a:pPr eaLnBrk="1" hangingPunct="1">
              <a:buFontTx/>
              <a:buChar char="-"/>
              <a:defRPr/>
            </a:pPr>
            <a:r>
              <a:rPr lang="en-US" sz="2800"/>
              <a:t>inhibits epithelial cell growth</a:t>
            </a:r>
          </a:p>
          <a:p>
            <a:pPr eaLnBrk="1" hangingPunct="1">
              <a:buFontTx/>
              <a:buChar char="-"/>
              <a:defRPr/>
            </a:pPr>
            <a:endParaRPr lang="en-US" sz="2800"/>
          </a:p>
          <a:p>
            <a:pPr eaLnBrk="1" hangingPunct="1">
              <a:buFontTx/>
              <a:buNone/>
              <a:defRPr/>
            </a:pPr>
            <a:r>
              <a:rPr lang="en-US" sz="2800"/>
              <a:t>How does it act ??</a:t>
            </a:r>
          </a:p>
          <a:p>
            <a:pPr eaLnBrk="1" hangingPunct="1">
              <a:buFontTx/>
              <a:buNone/>
              <a:defRPr/>
            </a:pPr>
            <a:endParaRPr lang="en-US" sz="2800"/>
          </a:p>
          <a:p>
            <a:pPr eaLnBrk="1" hangingPunct="1">
              <a:buFontTx/>
              <a:buNone/>
              <a:defRPr/>
            </a:pPr>
            <a:r>
              <a:rPr lang="en-US" sz="2400">
                <a:solidFill>
                  <a:srgbClr val="FF0000"/>
                </a:solidFill>
                <a:effectLst/>
              </a:rPr>
              <a:t>Emdogain – does not prevent progressive root resorption.</a:t>
            </a:r>
          </a:p>
          <a:p>
            <a:pPr eaLnBrk="1" hangingPunct="1">
              <a:buFontTx/>
              <a:buNone/>
              <a:defRPr/>
            </a:pPr>
            <a:r>
              <a:rPr lang="en-US" sz="2400">
                <a:solidFill>
                  <a:srgbClr val="FF0000"/>
                </a:solidFill>
                <a:effectLst/>
              </a:rPr>
              <a:t>						(Schjott at al’05)</a:t>
            </a:r>
          </a:p>
          <a:p>
            <a:pPr eaLnBrk="1" hangingPunct="1">
              <a:buFontTx/>
              <a:buChar char="-"/>
              <a:defRPr/>
            </a:pPr>
            <a:endParaRPr lang="en-US" sz="2400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ransition spd="slow"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>
            <a:extLst>
              <a:ext uri="{FF2B5EF4-FFF2-40B4-BE49-F238E27FC236}">
                <a16:creationId xmlns:a16="http://schemas.microsoft.com/office/drawing/2014/main" id="{73CD2AB8-EA5E-D7A0-F48B-74643CD92C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685801"/>
            <a:ext cx="8229600" cy="5445125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solidFill>
                  <a:srgbClr val="CC9900"/>
                </a:solidFill>
                <a:effectLst/>
              </a:rPr>
              <a:t>Open apex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/>
              <a:t>	</a:t>
            </a:r>
            <a:r>
              <a:rPr lang="en-US" sz="2800"/>
              <a:t>similar to closed apex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280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800"/>
              <a:t>	</a:t>
            </a:r>
            <a:r>
              <a:rPr lang="en-US" sz="2800">
                <a:solidFill>
                  <a:srgbClr val="FF0000"/>
                </a:solidFill>
                <a:effectLst/>
              </a:rPr>
              <a:t>Children – don’t go for replantation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800"/>
              <a:t>	Present recommendation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280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800"/>
              <a:t>	Reason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280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800"/>
              <a:t>	</a:t>
            </a:r>
          </a:p>
        </p:txBody>
      </p:sp>
      <p:pic>
        <p:nvPicPr>
          <p:cNvPr id="106499" name="Picture 4" descr="879">
            <a:extLst>
              <a:ext uri="{FF2B5EF4-FFF2-40B4-BE49-F238E27FC236}">
                <a16:creationId xmlns:a16="http://schemas.microsoft.com/office/drawing/2014/main" id="{4032B080-4BD8-0828-3840-CA4825E4899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219201"/>
            <a:ext cx="1600200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3">
            <a:extLst>
              <a:ext uri="{FF2B5EF4-FFF2-40B4-BE49-F238E27FC236}">
                <a16:creationId xmlns:a16="http://schemas.microsoft.com/office/drawing/2014/main" id="{12E07E22-D9F8-1888-31AE-20A69F7948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609601"/>
            <a:ext cx="8229600" cy="55213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>
                <a:solidFill>
                  <a:srgbClr val="FFFF00"/>
                </a:solidFill>
                <a:effectLst/>
              </a:rPr>
              <a:t>PREPARARTION OF SOCKET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>
              <a:solidFill>
                <a:srgbClr val="FFFF00"/>
              </a:solidFill>
              <a:effectLst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800"/>
              <a:t>Left undisturbed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280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800"/>
              <a:t>Light aspiration – remove blood clot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280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800"/>
              <a:t>Alveolar bone collapse – reposition using blunt instruments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280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800"/>
              <a:t>Rinse of emdogain</a:t>
            </a:r>
          </a:p>
        </p:txBody>
      </p:sp>
    </p:spTree>
  </p:cSld>
  <p:clrMapOvr>
    <a:masterClrMapping/>
  </p:clrMapOvr>
  <p:transition spd="slow"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4" descr="asplint">
            <a:extLst>
              <a:ext uri="{FF2B5EF4-FFF2-40B4-BE49-F238E27FC236}">
                <a16:creationId xmlns:a16="http://schemas.microsoft.com/office/drawing/2014/main" id="{B31AD327-E5E6-6458-B427-38879780C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46000" contrast="-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0821" name="Rectangle 5">
            <a:extLst>
              <a:ext uri="{FF2B5EF4-FFF2-40B4-BE49-F238E27FC236}">
                <a16:creationId xmlns:a16="http://schemas.microsoft.com/office/drawing/2014/main" id="{825612EF-C4EC-F0D0-B34F-23CBA68BD1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4600" y="228600"/>
            <a:ext cx="6096000" cy="1143000"/>
          </a:xfrm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>
                <a:solidFill>
                  <a:srgbClr val="00FF00"/>
                </a:solidFill>
                <a:effectLst/>
              </a:rPr>
              <a:t>Splinting</a:t>
            </a:r>
            <a:r>
              <a:rPr lang="en-US">
                <a:solidFill>
                  <a:srgbClr val="00FF00"/>
                </a:solidFill>
              </a:rPr>
              <a:t> </a:t>
            </a:r>
          </a:p>
        </p:txBody>
      </p:sp>
      <p:sp>
        <p:nvSpPr>
          <p:cNvPr id="290822" name="Rectangle 6">
            <a:extLst>
              <a:ext uri="{FF2B5EF4-FFF2-40B4-BE49-F238E27FC236}">
                <a16:creationId xmlns:a16="http://schemas.microsoft.com/office/drawing/2014/main" id="{4E1D6110-AD33-4169-7B0A-0F7B9D901C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33600" y="1676401"/>
            <a:ext cx="8229600" cy="4530725"/>
          </a:xfrm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2800"/>
              <a:t>Splinting – technique and duration</a:t>
            </a:r>
          </a:p>
          <a:p>
            <a:pPr eaLnBrk="1" hangingPunct="1">
              <a:defRPr/>
            </a:pPr>
            <a:endParaRPr lang="en-US" sz="2800"/>
          </a:p>
          <a:p>
            <a:pPr eaLnBrk="1" hangingPunct="1">
              <a:defRPr/>
            </a:pPr>
            <a:r>
              <a:rPr lang="en-US" sz="2800"/>
              <a:t>Splinting technique – physiological tooth movement</a:t>
            </a:r>
          </a:p>
          <a:p>
            <a:pPr eaLnBrk="1" hangingPunct="1">
              <a:defRPr/>
            </a:pPr>
            <a:endParaRPr lang="en-US" sz="2800"/>
          </a:p>
          <a:p>
            <a:pPr eaLnBrk="1" hangingPunct="1">
              <a:defRPr/>
            </a:pPr>
            <a:r>
              <a:rPr lang="en-US" sz="2800"/>
              <a:t>Duration – minimal</a:t>
            </a:r>
          </a:p>
          <a:p>
            <a:pPr eaLnBrk="1" hangingPunct="1">
              <a:defRPr/>
            </a:pPr>
            <a:endParaRPr lang="en-US" sz="2800"/>
          </a:p>
        </p:txBody>
      </p:sp>
    </p:spTree>
  </p:cSld>
  <p:clrMapOvr>
    <a:masterClrMapping/>
  </p:clrMapOvr>
  <p:transition spd="slow"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3">
            <a:extLst>
              <a:ext uri="{FF2B5EF4-FFF2-40B4-BE49-F238E27FC236}">
                <a16:creationId xmlns:a16="http://schemas.microsoft.com/office/drawing/2014/main" id="{C4EFC1C4-AEDE-6F10-04E0-C36EF6621E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124200" y="1143001"/>
            <a:ext cx="8229600" cy="5368925"/>
          </a:xfrm>
        </p:spPr>
        <p:txBody>
          <a:bodyPr/>
          <a:lstStyle/>
          <a:p>
            <a:pPr marL="609600" indent="-609600" eaLnBrk="1" hangingPunct="1">
              <a:buNone/>
            </a:pPr>
            <a:r>
              <a:rPr lang="en-US" altLang="en-US">
                <a:solidFill>
                  <a:schemeClr val="accent1"/>
                </a:solidFill>
              </a:rPr>
              <a:t>Splinting techniques</a:t>
            </a:r>
          </a:p>
          <a:p>
            <a:pPr marL="609600" indent="-609600" eaLnBrk="1" hangingPunct="1">
              <a:buFont typeface="Wingdings" panose="05000000000000000000" pitchFamily="2" charset="2"/>
              <a:buAutoNum type="alphaLcPeriod"/>
            </a:pPr>
            <a:r>
              <a:rPr lang="en-US" altLang="en-US"/>
              <a:t>Rigid</a:t>
            </a:r>
          </a:p>
          <a:p>
            <a:pPr marL="609600" indent="-609600" eaLnBrk="1" hangingPunct="1">
              <a:buFont typeface="Wingdings" panose="05000000000000000000" pitchFamily="2" charset="2"/>
              <a:buAutoNum type="alphaLcPeriod"/>
            </a:pPr>
            <a:r>
              <a:rPr lang="en-US" altLang="en-US"/>
              <a:t>Semi rigid</a:t>
            </a:r>
          </a:p>
          <a:p>
            <a:pPr marL="609600" indent="-609600" eaLnBrk="1" hangingPunct="1">
              <a:buNone/>
            </a:pPr>
            <a:endParaRPr lang="en-US" altLang="en-US"/>
          </a:p>
          <a:p>
            <a:pPr marL="609600" indent="-609600" eaLnBrk="1" hangingPunct="1">
              <a:buNone/>
            </a:pPr>
            <a:r>
              <a:rPr lang="en-US" altLang="en-US">
                <a:solidFill>
                  <a:schemeClr val="accent1"/>
                </a:solidFill>
              </a:rPr>
              <a:t>Types</a:t>
            </a:r>
          </a:p>
          <a:p>
            <a:pPr marL="609600" indent="-609600" eaLnBrk="1" hangingPunct="1">
              <a:buNone/>
            </a:pPr>
            <a:r>
              <a:rPr lang="en-US" altLang="en-US" sz="2400"/>
              <a:t>Bracket splint</a:t>
            </a:r>
          </a:p>
          <a:p>
            <a:pPr marL="609600" indent="-609600" eaLnBrk="1" hangingPunct="1">
              <a:buNone/>
            </a:pPr>
            <a:r>
              <a:rPr lang="en-US" altLang="en-US" sz="2400"/>
              <a:t>Composite Resin splint</a:t>
            </a:r>
          </a:p>
          <a:p>
            <a:pPr marL="609600" indent="-609600" eaLnBrk="1" hangingPunct="1">
              <a:buNone/>
            </a:pPr>
            <a:r>
              <a:rPr lang="en-US" altLang="en-US" sz="2400"/>
              <a:t>Acrylic or gold cap splints</a:t>
            </a:r>
          </a:p>
          <a:p>
            <a:pPr marL="609600" indent="-609600" eaLnBrk="1" hangingPunct="1">
              <a:buNone/>
            </a:pPr>
            <a:r>
              <a:rPr lang="en-US" altLang="en-US" sz="2400"/>
              <a:t>Orthodontic bands + arch bar splints</a:t>
            </a:r>
          </a:p>
          <a:p>
            <a:pPr marL="609600" indent="-609600" eaLnBrk="1" hangingPunct="1">
              <a:buNone/>
            </a:pPr>
            <a:r>
              <a:rPr lang="en-US" altLang="en-US" sz="2400"/>
              <a:t>Composite – wire splint / bonded metal wire splint</a:t>
            </a:r>
          </a:p>
          <a:p>
            <a:pPr marL="609600" indent="-609600" eaLnBrk="1" hangingPunct="1">
              <a:buNone/>
            </a:pPr>
            <a:r>
              <a:rPr lang="en-US" altLang="en-US" sz="2400"/>
              <a:t>Titanium trauma splint (TTS)</a:t>
            </a:r>
          </a:p>
          <a:p>
            <a:pPr marL="609600" indent="-609600" eaLnBrk="1" hangingPunct="1">
              <a:buNone/>
            </a:pPr>
            <a:endParaRPr lang="en-US" altLang="en-US" sz="2400"/>
          </a:p>
        </p:txBody>
      </p:sp>
    </p:spTree>
  </p:cSld>
  <p:clrMapOvr>
    <a:masterClrMapping/>
  </p:clrMapOvr>
  <p:transition spd="slow"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3">
            <a:extLst>
              <a:ext uri="{FF2B5EF4-FFF2-40B4-BE49-F238E27FC236}">
                <a16:creationId xmlns:a16="http://schemas.microsoft.com/office/drawing/2014/main" id="{A66DD709-0125-1BA6-B4A0-E9D79ACFB3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609601"/>
            <a:ext cx="8229600" cy="55213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	</a:t>
            </a:r>
            <a:r>
              <a:rPr lang="en-US" altLang="en-US" sz="2400" i="1">
                <a:solidFill>
                  <a:srgbClr val="FF0000"/>
                </a:solidFill>
              </a:rPr>
              <a:t>TTS required reduced chair side time – application and removal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i="1">
                <a:solidFill>
                  <a:srgbClr val="FF0000"/>
                </a:solidFill>
              </a:rPr>
              <a:t>						(VonArx et al’01)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 i="1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i="1"/>
              <a:t>	</a:t>
            </a:r>
            <a:r>
              <a:rPr lang="en-US" altLang="en-US" sz="2400" i="1">
                <a:solidFill>
                  <a:srgbClr val="FF0000"/>
                </a:solidFill>
              </a:rPr>
              <a:t>TTS and composite wire splint – less gingival irritation, well tolerated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i="1">
                <a:solidFill>
                  <a:srgbClr val="FF0000"/>
                </a:solidFill>
              </a:rPr>
              <a:t>						(Fillipi et al’02)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 i="1">
              <a:solidFill>
                <a:srgbClr val="FF000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/>
              <a:t>TTS and composite wire splint – allowed physiological mobility </a:t>
            </a:r>
          </a:p>
        </p:txBody>
      </p:sp>
    </p:spTree>
  </p:cSld>
  <p:clrMapOvr>
    <a:masterClrMapping/>
  </p:clrMapOvr>
  <p:transition spd="slow"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3">
            <a:extLst>
              <a:ext uri="{FF2B5EF4-FFF2-40B4-BE49-F238E27FC236}">
                <a16:creationId xmlns:a16="http://schemas.microsoft.com/office/drawing/2014/main" id="{158C2EF4-EEBB-6EA3-F510-731CB110E0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762001"/>
            <a:ext cx="8229600" cy="5368925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accent1"/>
                </a:solidFill>
              </a:rPr>
              <a:t>Duration of splinting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>
              <a:solidFill>
                <a:schemeClr val="accent1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	</a:t>
            </a:r>
            <a:r>
              <a:rPr lang="en-US" altLang="en-US" sz="2400"/>
              <a:t>Root fracture – 2 to 4 weeks (2 – 4 months)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/>
              <a:t>	Avulsion – 7 to 10 days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/>
              <a:t>	 Avulsion with alveolar fracture – 4 to 8 weeks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/>
              <a:t>	Lateral luxation – 3 to 4 weeks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/>
              <a:t>	Extrusive luxation – 4 to 8 weeks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/>
              <a:t>	Sub luxation – 2 to 3 weeks (optional)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/>
              <a:t>	concussion – 1 to 2 weeks (optional)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/>
              <a:t>	</a:t>
            </a:r>
          </a:p>
        </p:txBody>
      </p:sp>
    </p:spTree>
  </p:cSld>
  <p:clrMapOvr>
    <a:masterClrMapping/>
  </p:clrMapOvr>
  <p:transition spd="slow"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>
            <a:extLst>
              <a:ext uri="{FF2B5EF4-FFF2-40B4-BE49-F238E27FC236}">
                <a16:creationId xmlns:a16="http://schemas.microsoft.com/office/drawing/2014/main" id="{350BC307-2A29-D5AD-8ABE-26C9E99F15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CFB5B4AC-406B-0A48-40E1-8910900FC9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12644" name="Picture 4" descr="NV1">
            <a:extLst>
              <a:ext uri="{FF2B5EF4-FFF2-40B4-BE49-F238E27FC236}">
                <a16:creationId xmlns:a16="http://schemas.microsoft.com/office/drawing/2014/main" id="{3A262F83-E815-7EB1-CD4D-1B686A63D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4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94"/>
          <a:stretch>
            <a:fillRect/>
          </a:stretch>
        </p:blipFill>
        <p:spPr bwMode="auto">
          <a:xfrm>
            <a:off x="1524000" y="-87313"/>
            <a:ext cx="9144000" cy="694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5" name="Rectangle 5">
            <a:extLst>
              <a:ext uri="{FF2B5EF4-FFF2-40B4-BE49-F238E27FC236}">
                <a16:creationId xmlns:a16="http://schemas.microsoft.com/office/drawing/2014/main" id="{585EBF23-6B2B-A0F4-BBA1-17D8ABCE57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533400"/>
            <a:ext cx="6096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7" rIns="92075" bIns="46037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4400" b="1">
                <a:solidFill>
                  <a:srgbClr val="00FF00"/>
                </a:solidFill>
                <a:latin typeface="Arial Narrow" panose="020B0606020202030204" pitchFamily="34" charset="0"/>
              </a:rPr>
              <a:t>Adjunctive therapy</a:t>
            </a:r>
          </a:p>
        </p:txBody>
      </p:sp>
      <p:sp>
        <p:nvSpPr>
          <p:cNvPr id="112646" name="Rectangle 6">
            <a:extLst>
              <a:ext uri="{FF2B5EF4-FFF2-40B4-BE49-F238E27FC236}">
                <a16:creationId xmlns:a16="http://schemas.microsoft.com/office/drawing/2014/main" id="{8241A81D-E88F-91C5-565E-06CD12F7D9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1676400"/>
            <a:ext cx="6477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7" rIns="92075" bIns="46037"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Aft>
                <a:spcPct val="0"/>
              </a:spcAft>
              <a:buClr>
                <a:srgbClr val="800000"/>
              </a:buClr>
            </a:pPr>
            <a:r>
              <a:rPr lang="en-US" altLang="en-US" sz="2000">
                <a:solidFill>
                  <a:srgbClr val="FFFFFF"/>
                </a:solidFill>
              </a:rPr>
              <a:t>Systemic and topical antibiotic application</a:t>
            </a:r>
          </a:p>
          <a:p>
            <a:pPr fontAlgn="base">
              <a:lnSpc>
                <a:spcPct val="90000"/>
              </a:lnSpc>
              <a:spcAft>
                <a:spcPct val="0"/>
              </a:spcAft>
              <a:buClr>
                <a:srgbClr val="800000"/>
              </a:buClr>
            </a:pPr>
            <a:endParaRPr lang="en-US" altLang="en-US" sz="2000">
              <a:solidFill>
                <a:srgbClr val="FFFFFF"/>
              </a:solidFill>
            </a:endParaRPr>
          </a:p>
          <a:p>
            <a:pPr fontAlgn="base">
              <a:lnSpc>
                <a:spcPct val="90000"/>
              </a:lnSpc>
              <a:spcAft>
                <a:spcPct val="0"/>
              </a:spcAft>
              <a:buClr>
                <a:srgbClr val="800000"/>
              </a:buClr>
            </a:pPr>
            <a:r>
              <a:rPr lang="en-US" altLang="en-US" sz="2000">
                <a:solidFill>
                  <a:srgbClr val="FF0000"/>
                </a:solidFill>
              </a:rPr>
              <a:t>Tetracycline – affects osteoclast motility + reduction of collagenase effectiveness</a:t>
            </a:r>
          </a:p>
          <a:p>
            <a:pPr fontAlgn="base">
              <a:lnSpc>
                <a:spcPct val="90000"/>
              </a:lnSpc>
              <a:spcAft>
                <a:spcPct val="0"/>
              </a:spcAft>
              <a:buClr>
                <a:srgbClr val="800000"/>
              </a:buClr>
              <a:buNone/>
            </a:pPr>
            <a:r>
              <a:rPr lang="en-US" altLang="en-US" sz="2000">
                <a:solidFill>
                  <a:srgbClr val="FF0000"/>
                </a:solidFill>
              </a:rPr>
              <a:t>					(Sae-Lim et al’98)</a:t>
            </a:r>
          </a:p>
          <a:p>
            <a:pPr fontAlgn="base">
              <a:lnSpc>
                <a:spcPct val="90000"/>
              </a:lnSpc>
              <a:spcAft>
                <a:spcPct val="0"/>
              </a:spcAft>
              <a:buClr>
                <a:srgbClr val="800000"/>
              </a:buClr>
              <a:buNone/>
            </a:pPr>
            <a:endParaRPr lang="en-US" altLang="en-US" sz="2000">
              <a:solidFill>
                <a:srgbClr val="FF0000"/>
              </a:solidFill>
            </a:endParaRPr>
          </a:p>
          <a:p>
            <a:pPr fontAlgn="base">
              <a:lnSpc>
                <a:spcPct val="90000"/>
              </a:lnSpc>
              <a:spcAft>
                <a:spcPct val="0"/>
              </a:spcAft>
              <a:buClr>
                <a:srgbClr val="800000"/>
              </a:buClr>
            </a:pPr>
            <a:r>
              <a:rPr lang="en-US" altLang="en-US" sz="2000">
                <a:solidFill>
                  <a:srgbClr val="FFFFFF"/>
                </a:solidFill>
              </a:rPr>
              <a:t>Systemic pencillin            </a:t>
            </a:r>
          </a:p>
          <a:p>
            <a:pPr fontAlgn="base">
              <a:lnSpc>
                <a:spcPct val="90000"/>
              </a:lnSpc>
              <a:spcAft>
                <a:spcPct val="0"/>
              </a:spcAft>
              <a:buClr>
                <a:srgbClr val="800000"/>
              </a:buClr>
            </a:pPr>
            <a:endParaRPr lang="en-US" altLang="en-US" sz="2000">
              <a:solidFill>
                <a:srgbClr val="FFFFFF"/>
              </a:solidFill>
            </a:endParaRPr>
          </a:p>
          <a:p>
            <a:pPr fontAlgn="base">
              <a:lnSpc>
                <a:spcPct val="90000"/>
              </a:lnSpc>
              <a:spcAft>
                <a:spcPct val="0"/>
              </a:spcAft>
              <a:buClr>
                <a:srgbClr val="800000"/>
              </a:buClr>
            </a:pPr>
            <a:r>
              <a:rPr lang="en-US" altLang="en-US" sz="2000">
                <a:solidFill>
                  <a:srgbClr val="FFFFFF"/>
                </a:solidFill>
              </a:rPr>
              <a:t>Chlorhexidine rinses</a:t>
            </a:r>
          </a:p>
          <a:p>
            <a:pPr fontAlgn="base">
              <a:lnSpc>
                <a:spcPct val="90000"/>
              </a:lnSpc>
              <a:spcAft>
                <a:spcPct val="0"/>
              </a:spcAft>
              <a:buClr>
                <a:srgbClr val="800000"/>
              </a:buClr>
            </a:pPr>
            <a:endParaRPr lang="en-US" altLang="en-US" sz="2000">
              <a:solidFill>
                <a:srgbClr val="FFFFFF"/>
              </a:solidFill>
            </a:endParaRPr>
          </a:p>
          <a:p>
            <a:pPr fontAlgn="base">
              <a:lnSpc>
                <a:spcPct val="90000"/>
              </a:lnSpc>
              <a:spcAft>
                <a:spcPct val="0"/>
              </a:spcAft>
              <a:buClr>
                <a:srgbClr val="800000"/>
              </a:buClr>
            </a:pPr>
            <a:r>
              <a:rPr lang="en-US" altLang="en-US" sz="2000">
                <a:solidFill>
                  <a:srgbClr val="FFFFFF"/>
                </a:solidFill>
              </a:rPr>
              <a:t>Tetanus booster – within 48 hours</a:t>
            </a:r>
          </a:p>
          <a:p>
            <a:pPr fontAlgn="base">
              <a:lnSpc>
                <a:spcPct val="90000"/>
              </a:lnSpc>
              <a:spcAft>
                <a:spcPct val="0"/>
              </a:spcAft>
              <a:buClr>
                <a:srgbClr val="800000"/>
              </a:buClr>
            </a:pPr>
            <a:endParaRPr lang="en-US" altLang="en-US" sz="2000">
              <a:solidFill>
                <a:srgbClr val="FFFFFF"/>
              </a:solidFill>
            </a:endParaRPr>
          </a:p>
          <a:p>
            <a:pPr fontAlgn="base">
              <a:lnSpc>
                <a:spcPct val="90000"/>
              </a:lnSpc>
              <a:spcAft>
                <a:spcPct val="0"/>
              </a:spcAft>
              <a:buClr>
                <a:srgbClr val="800000"/>
              </a:buClr>
            </a:pPr>
            <a:endParaRPr lang="en-US" altLang="en-US" sz="20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5FCEF45B-FCBC-23BB-FE96-937F6FB4B7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24188" y="190500"/>
            <a:ext cx="7491412" cy="1143000"/>
          </a:xfrm>
        </p:spPr>
        <p:txBody>
          <a:bodyPr/>
          <a:lstStyle/>
          <a:p>
            <a:r>
              <a:rPr lang="en-US" altLang="en-US"/>
              <a:t>Table of Content </a:t>
            </a:r>
          </a:p>
        </p:txBody>
      </p:sp>
      <p:sp>
        <p:nvSpPr>
          <p:cNvPr id="5123" name="Slide Number Placeholder 2">
            <a:extLst>
              <a:ext uri="{FF2B5EF4-FFF2-40B4-BE49-F238E27FC236}">
                <a16:creationId xmlns:a16="http://schemas.microsoft.com/office/drawing/2014/main" id="{0215A74D-D612-D831-BE21-97F35D16D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4C52BA3-D87A-4B72-AD55-EB61E9E15F06}" type="slidenum">
              <a:rPr lang="en-US" altLang="en-US" sz="1400" b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2BA7EED-4897-11C8-BB81-98A0900C3FC2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2930013" y="1426906"/>
            <a:ext cx="60960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Introduction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Classification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Etiology and causes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Clinical examination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Enamel fractures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Uncomplicated crown fracture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complicated crown fracture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Crown root fracture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Root fracture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Luxation injuries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Avulsion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conclusion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 dirty="0"/>
          </a:p>
        </p:txBody>
      </p:sp>
    </p:spTree>
  </p:cSld>
  <p:clrMapOvr>
    <a:masterClrMapping/>
  </p:clrMapOvr>
  <p:transition spd="slow">
    <p:rand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4" descr="vladstudio_teeth_1024x768">
            <a:extLst>
              <a:ext uri="{FF2B5EF4-FFF2-40B4-BE49-F238E27FC236}">
                <a16:creationId xmlns:a16="http://schemas.microsoft.com/office/drawing/2014/main" id="{85122641-3E81-8486-382A-9801AEEF9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7" name="Rectangle 5">
            <a:extLst>
              <a:ext uri="{FF2B5EF4-FFF2-40B4-BE49-F238E27FC236}">
                <a16:creationId xmlns:a16="http://schemas.microsoft.com/office/drawing/2014/main" id="{4D36B140-3812-F48D-1076-35D61BE036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2209800"/>
            <a:ext cx="8042394" cy="1791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FFFFCC"/>
              </a:buClr>
              <a:buNone/>
            </a:pPr>
            <a:r>
              <a:rPr lang="en-US" altLang="en-US" sz="2400" i="1">
                <a:solidFill>
                  <a:srgbClr val="FFFF00"/>
                </a:solidFill>
              </a:rPr>
              <a:t>	Various factors influence the outcome of teeth that </a:t>
            </a:r>
          </a:p>
          <a:p>
            <a:pPr fontAlgn="base">
              <a:spcAft>
                <a:spcPct val="0"/>
              </a:spcAft>
              <a:buClr>
                <a:srgbClr val="FFFFCC"/>
              </a:buClr>
              <a:buNone/>
            </a:pPr>
            <a:r>
              <a:rPr lang="en-US" altLang="en-US" sz="2400" i="1">
                <a:solidFill>
                  <a:srgbClr val="FFFF00"/>
                </a:solidFill>
              </a:rPr>
              <a:t>had undergone trauma. Correct diagnosis, quality and</a:t>
            </a:r>
          </a:p>
          <a:p>
            <a:pPr fontAlgn="base">
              <a:spcAft>
                <a:spcPct val="0"/>
              </a:spcAft>
              <a:buClr>
                <a:srgbClr val="FFFFCC"/>
              </a:buClr>
              <a:buNone/>
            </a:pPr>
            <a:r>
              <a:rPr lang="en-US" altLang="en-US" sz="2400" i="1">
                <a:solidFill>
                  <a:srgbClr val="FFFF00"/>
                </a:solidFill>
              </a:rPr>
              <a:t> timeliness of initial and long term treatment can improve</a:t>
            </a:r>
          </a:p>
          <a:p>
            <a:pPr fontAlgn="base">
              <a:spcAft>
                <a:spcPct val="0"/>
              </a:spcAft>
              <a:buClr>
                <a:srgbClr val="FFFFCC"/>
              </a:buClr>
              <a:buNone/>
            </a:pPr>
            <a:r>
              <a:rPr lang="en-US" altLang="en-US" sz="2400" i="1">
                <a:solidFill>
                  <a:srgbClr val="FFFF00"/>
                </a:solidFill>
              </a:rPr>
              <a:t> the prognosis of the traumatized teeth.</a:t>
            </a:r>
          </a:p>
        </p:txBody>
      </p:sp>
      <p:sp>
        <p:nvSpPr>
          <p:cNvPr id="113668" name="Rectangle 6">
            <a:extLst>
              <a:ext uri="{FF2B5EF4-FFF2-40B4-BE49-F238E27FC236}">
                <a16:creationId xmlns:a16="http://schemas.microsoft.com/office/drawing/2014/main" id="{CDE33158-F970-A0AC-4662-A6FE74FC0A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1" y="0"/>
            <a:ext cx="29495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4400">
                <a:solidFill>
                  <a:srgbClr val="FFFF00"/>
                </a:solidFill>
              </a:rPr>
              <a:t>Conclusion</a:t>
            </a:r>
          </a:p>
        </p:txBody>
      </p:sp>
    </p:spTree>
  </p:cSld>
  <p:clrMapOvr>
    <a:masterClrMapping/>
  </p:clrMapOvr>
  <p:transition spd="slow">
    <p:rand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5" descr="cute1-hair[2]">
            <a:extLst>
              <a:ext uri="{FF2B5EF4-FFF2-40B4-BE49-F238E27FC236}">
                <a16:creationId xmlns:a16="http://schemas.microsoft.com/office/drawing/2014/main" id="{22AABA52-DFB9-226B-8883-9140FF207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1" name="WordArt 7">
            <a:extLst>
              <a:ext uri="{FF2B5EF4-FFF2-40B4-BE49-F238E27FC236}">
                <a16:creationId xmlns:a16="http://schemas.microsoft.com/office/drawing/2014/main" id="{3C7436E9-FA29-D9C2-629A-630971AA169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5400000">
            <a:off x="7410450" y="2724150"/>
            <a:ext cx="4724400" cy="6477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 panose="020B0A04020102020204" pitchFamily="34" charset="0"/>
              </a:rPr>
              <a:t>Thank U</a:t>
            </a:r>
          </a:p>
        </p:txBody>
      </p:sp>
    </p:spTree>
  </p:cSld>
  <p:clrMapOvr>
    <a:masterClrMapping/>
  </p:clrMapOvr>
  <p:transition spd="slow">
    <p:rand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5">
            <a:extLst>
              <a:ext uri="{FF2B5EF4-FFF2-40B4-BE49-F238E27FC236}">
                <a16:creationId xmlns:a16="http://schemas.microsoft.com/office/drawing/2014/main" id="{40191C26-217B-BD20-C138-FB67A93B9F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24200" y="228600"/>
            <a:ext cx="7729538" cy="2057400"/>
          </a:xfrm>
        </p:spPr>
        <p:txBody>
          <a:bodyPr/>
          <a:lstStyle/>
          <a:p>
            <a:r>
              <a:rPr lang="en-US" altLang="en-US" b="1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/>
              <a:t>Teaching Materials </a:t>
            </a:r>
            <a:br>
              <a:rPr lang="en-US" altLang="en-US" b="1">
                <a:cs typeface="Times New Roman" panose="02020603050405020304" pitchFamily="18" charset="0"/>
              </a:rPr>
            </a:br>
            <a:endParaRPr lang="en-US" altLang="en-US" sz="2700" b="1">
              <a:cs typeface="Times New Roman" panose="02020603050405020304" pitchFamily="18" charset="0"/>
            </a:endParaRPr>
          </a:p>
        </p:txBody>
      </p:sp>
      <p:sp>
        <p:nvSpPr>
          <p:cNvPr id="21507" name="Slide Number Placeholder 2">
            <a:extLst>
              <a:ext uri="{FF2B5EF4-FFF2-40B4-BE49-F238E27FC236}">
                <a16:creationId xmlns:a16="http://schemas.microsoft.com/office/drawing/2014/main" id="{654BA5EB-BD63-8A06-AE2F-50843EA76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C1587EA-003C-4035-8C87-55DF2EE0468A}" type="slidenum">
              <a:rPr lang="en-US" altLang="en-US" sz="1400" b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96DC75-8C8A-607D-E4F5-203E33998918}"/>
              </a:ext>
            </a:extLst>
          </p:cNvPr>
          <p:cNvSpPr txBox="1"/>
          <p:nvPr/>
        </p:nvSpPr>
        <p:spPr>
          <a:xfrm>
            <a:off x="3352800" y="2514600"/>
            <a:ext cx="678180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/>
              <a:t>Endodontic practices - Grossman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/>
              <a:t>Pathways of pulp – Cohen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/>
              <a:t>Textbook of Endodontics – Nisha Garg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/>
              <a:t>Endodontics - Ingle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904937"/>
      </p:ext>
    </p:extLst>
  </p:cSld>
  <p:clrMapOvr>
    <a:masterClrMapping/>
  </p:clrMapOvr>
  <p:transition spd="slow">
    <p:rand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5">
            <a:extLst>
              <a:ext uri="{FF2B5EF4-FFF2-40B4-BE49-F238E27FC236}">
                <a16:creationId xmlns:a16="http://schemas.microsoft.com/office/drawing/2014/main" id="{3751A2B8-C05C-E20E-8C5A-91E2AED86C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00401" y="654051"/>
            <a:ext cx="8545513" cy="1096963"/>
          </a:xfrm>
        </p:spPr>
        <p:txBody>
          <a:bodyPr/>
          <a:lstStyle/>
          <a:p>
            <a:r>
              <a:rPr lang="en-US" altLang="en-US" sz="2700" b="1">
                <a:cs typeface="Times New Roman" panose="02020603050405020304" pitchFamily="18" charset="0"/>
              </a:rPr>
              <a:t>TAKE HOME MESSEGE/ FOR THE TOPIC COVERED (SUMMARY)  </a:t>
            </a:r>
          </a:p>
        </p:txBody>
      </p:sp>
      <p:sp>
        <p:nvSpPr>
          <p:cNvPr id="22531" name="Slide Number Placeholder 1">
            <a:extLst>
              <a:ext uri="{FF2B5EF4-FFF2-40B4-BE49-F238E27FC236}">
                <a16:creationId xmlns:a16="http://schemas.microsoft.com/office/drawing/2014/main" id="{0B88A8DB-AEB3-7F40-CD74-4A07803E5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9BC71EF-3F65-4897-830D-F5A0A962BA52}" type="slidenum">
              <a:rPr lang="en-US" altLang="en-US" sz="1400" b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22532" name="TextBox 3">
            <a:extLst>
              <a:ext uri="{FF2B5EF4-FFF2-40B4-BE49-F238E27FC236}">
                <a16:creationId xmlns:a16="http://schemas.microsoft.com/office/drawing/2014/main" id="{77CB0E73-041E-44C3-731A-C86206E1A8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2133601"/>
            <a:ext cx="6705600" cy="2382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2400" i="1" dirty="0">
                <a:solidFill>
                  <a:srgbClr val="FFFF00"/>
                </a:solidFill>
              </a:rPr>
              <a:t>Various factors influence the outcome of teeth that had undergone trauma. </a:t>
            </a:r>
          </a:p>
          <a:p>
            <a:pPr algn="just"/>
            <a:r>
              <a:rPr lang="en-US" altLang="en-US" sz="2400" i="1" dirty="0">
                <a:solidFill>
                  <a:srgbClr val="FFFF00"/>
                </a:solidFill>
              </a:rPr>
              <a:t>Correct diagnosis, quality and timeliness of initial and long term treatment can improve the prognosis of the traumatized teeth.</a:t>
            </a:r>
          </a:p>
        </p:txBody>
      </p:sp>
    </p:spTree>
    <p:extLst>
      <p:ext uri="{BB962C8B-B14F-4D97-AF65-F5344CB8AC3E}">
        <p14:creationId xmlns:p14="http://schemas.microsoft.com/office/powerpoint/2010/main" val="49960743"/>
      </p:ext>
    </p:extLst>
  </p:cSld>
  <p:clrMapOvr>
    <a:masterClrMapping/>
  </p:clrMapOvr>
  <p:transition spd="slow">
    <p:rand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F291AB29-A3B2-4626-D7B2-1BB7AD0C61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24200" y="990600"/>
            <a:ext cx="7886700" cy="1093788"/>
          </a:xfrm>
        </p:spPr>
        <p:txBody>
          <a:bodyPr/>
          <a:lstStyle/>
          <a:p>
            <a:r>
              <a:rPr lang="en-US" altLang="en-US">
                <a:cs typeface="Times New Roman" panose="02020603050405020304" pitchFamily="18" charset="0"/>
              </a:rPr>
              <a:t>Question &amp; Answer Session</a:t>
            </a:r>
            <a:endParaRPr lang="en-US" altLang="en-US" sz="1800"/>
          </a:p>
        </p:txBody>
      </p:sp>
      <p:sp>
        <p:nvSpPr>
          <p:cNvPr id="24579" name="Slide Number Placeholder 1">
            <a:extLst>
              <a:ext uri="{FF2B5EF4-FFF2-40B4-BE49-F238E27FC236}">
                <a16:creationId xmlns:a16="http://schemas.microsoft.com/office/drawing/2014/main" id="{9B89950C-B983-F42E-A682-A633FF3A8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23A7AC1-F164-43BA-B7EC-CA97AFAAC886}" type="slidenum">
              <a:rPr lang="en-US" altLang="en-US" sz="1400" b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AE25F4-B566-0CE9-5426-28B68A58A856}"/>
              </a:ext>
            </a:extLst>
          </p:cNvPr>
          <p:cNvSpPr txBox="1"/>
          <p:nvPr/>
        </p:nvSpPr>
        <p:spPr>
          <a:xfrm>
            <a:off x="2713704" y="2269054"/>
            <a:ext cx="58796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200" dirty="0"/>
              <a:t>Sequalae to luxation injury?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200" dirty="0" err="1"/>
              <a:t>Enemerate</a:t>
            </a:r>
            <a:r>
              <a:rPr lang="en-US" altLang="en-US" sz="2200" dirty="0"/>
              <a:t> different types of storage media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485373939"/>
      </p:ext>
    </p:extLst>
  </p:cSld>
  <p:clrMapOvr>
    <a:masterClrMapping/>
  </p:clrMapOvr>
  <p:transition spd="slow">
    <p:rand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95A76-6EB0-519A-D9F3-43A81833E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REFERENCES</a:t>
            </a:r>
            <a:r>
              <a:rPr lang="en-US" dirty="0"/>
              <a:t> </a:t>
            </a:r>
            <a:br>
              <a:rPr lang="en-US" dirty="0"/>
            </a:br>
            <a:endParaRPr lang="en-US" sz="1650" dirty="0"/>
          </a:p>
        </p:txBody>
      </p:sp>
      <p:sp>
        <p:nvSpPr>
          <p:cNvPr id="23555" name="Slide Number Placeholder 2">
            <a:extLst>
              <a:ext uri="{FF2B5EF4-FFF2-40B4-BE49-F238E27FC236}">
                <a16:creationId xmlns:a16="http://schemas.microsoft.com/office/drawing/2014/main" id="{953499BE-BD4D-569D-730A-BBFAC3F22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E25002B-3B3D-4318-825D-D205A59F5FB6}" type="slidenum">
              <a:rPr lang="en-US" altLang="en-US" sz="1400" b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8996D8-A56D-705F-2DEC-86C6624B92BA}"/>
              </a:ext>
            </a:extLst>
          </p:cNvPr>
          <p:cNvSpPr txBox="1"/>
          <p:nvPr/>
        </p:nvSpPr>
        <p:spPr>
          <a:xfrm>
            <a:off x="3352800" y="2514600"/>
            <a:ext cx="678180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/>
              <a:t>Endodontic practices - Grossman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/>
              <a:t>Pathways of pulp – Cohen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/>
              <a:t>Textbook of Endodontics – Nisha Garg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/>
              <a:t>Endodontics - Ingle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903671"/>
      </p:ext>
    </p:extLst>
  </p:cSld>
  <p:clrMapOvr>
    <a:masterClrMapping/>
  </p:clrMapOvr>
  <p:transition spd="slow">
    <p:rand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BAEFFDC6-D517-BB29-3D63-5708CEDA4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667000"/>
            <a:ext cx="8123238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5400" b="0">
                <a:latin typeface="Algerian" panose="04020705040A02060702" pitchFamily="82" charset="0"/>
                <a:cs typeface="Times New Roman" panose="02020603050405020304" pitchFamily="18" charset="0"/>
              </a:rPr>
              <a:t>THANK YOU </a:t>
            </a:r>
            <a:endParaRPr lang="en-US" altLang="en-US" sz="5400" b="0">
              <a:latin typeface="Algerian" panose="04020705040A02060702" pitchFamily="82" charset="0"/>
            </a:endParaRPr>
          </a:p>
        </p:txBody>
      </p:sp>
      <p:sp>
        <p:nvSpPr>
          <p:cNvPr id="25603" name="Slide Number Placeholder 1">
            <a:extLst>
              <a:ext uri="{FF2B5EF4-FFF2-40B4-BE49-F238E27FC236}">
                <a16:creationId xmlns:a16="http://schemas.microsoft.com/office/drawing/2014/main" id="{5C5C945B-EE3E-7885-3513-579D03637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EA4A539-899C-4D99-8F5E-99B765CE2D58}" type="slidenum">
              <a:rPr lang="en-US" altLang="en-US" sz="1400" b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804156"/>
      </p:ext>
    </p:extLst>
  </p:cSld>
  <p:clrMapOvr>
    <a:masterClrMapping/>
  </p:clrMapOvr>
  <p:transition spd="slow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92148E0F-7FAA-037E-4D60-A4BC65E07E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FF00FF"/>
                </a:solidFill>
              </a:rPr>
              <a:t>subluxation</a:t>
            </a:r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1860D79B-1C28-881C-A468-60846B249B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Sensitivity to percussion</a:t>
            </a:r>
          </a:p>
          <a:p>
            <a:pPr eaLnBrk="1" hangingPunct="1"/>
            <a:r>
              <a:rPr lang="en-US" altLang="en-US" sz="2400"/>
              <a:t>Increased mobility</a:t>
            </a:r>
          </a:p>
          <a:p>
            <a:pPr eaLnBrk="1" hangingPunct="1"/>
            <a:r>
              <a:rPr lang="en-US" altLang="en-US" sz="2400"/>
              <a:t>No displacement</a:t>
            </a:r>
          </a:p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z="2400"/>
              <a:t>Mangement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/>
              <a:t>		optional splinting for 2 to 3 weeks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/>
              <a:t>	</a:t>
            </a:r>
            <a:r>
              <a:rPr lang="en-US" altLang="en-US" sz="2400">
                <a:solidFill>
                  <a:srgbClr val="FFFF00"/>
                </a:solidFill>
              </a:rPr>
              <a:t>D. Diagnosis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/>
              <a:t>		root fracture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/>
              <a:t>			</a:t>
            </a:r>
            <a:r>
              <a:rPr lang="en-US" altLang="en-US" sz="2400">
                <a:solidFill>
                  <a:srgbClr val="FF0000"/>
                </a:solidFill>
              </a:rPr>
              <a:t>Pulp death in 12 to 20%</a:t>
            </a:r>
            <a:r>
              <a:rPr lang="en-US" altLang="en-US" sz="2400"/>
              <a:t> </a:t>
            </a:r>
          </a:p>
        </p:txBody>
      </p:sp>
    </p:spTree>
  </p:cSld>
  <p:clrMapOvr>
    <a:masterClrMapping/>
  </p:clrMapOvr>
  <p:transition spd="slow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DD951E79-EAC3-AE87-3190-463DE82148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CAD3A4EC-CB95-DE49-7A8A-FAB73262ED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83972" name="Picture 4" descr="PISA3">
            <a:extLst>
              <a:ext uri="{FF2B5EF4-FFF2-40B4-BE49-F238E27FC236}">
                <a16:creationId xmlns:a16="http://schemas.microsoft.com/office/drawing/2014/main" id="{FFA891FB-3564-6606-7DBB-62C8168FC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26000" contrast="-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59"/>
          <a:stretch>
            <a:fillRect/>
          </a:stretch>
        </p:blipFill>
        <p:spPr bwMode="auto">
          <a:xfrm>
            <a:off x="1517650" y="0"/>
            <a:ext cx="9150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3" name="Rectangle 5">
            <a:extLst>
              <a:ext uri="{FF2B5EF4-FFF2-40B4-BE49-F238E27FC236}">
                <a16:creationId xmlns:a16="http://schemas.microsoft.com/office/drawing/2014/main" id="{A597C33A-F139-139B-9797-17FD628156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28600"/>
            <a:ext cx="6096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7" rIns="92075" bIns="46037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4800" b="1">
                <a:solidFill>
                  <a:srgbClr val="FF00FF"/>
                </a:solidFill>
                <a:latin typeface="Arial Narrow" panose="020B0606020202030204" pitchFamily="34" charset="0"/>
              </a:rPr>
              <a:t>Lateral luxation</a:t>
            </a:r>
          </a:p>
        </p:txBody>
      </p:sp>
      <p:sp>
        <p:nvSpPr>
          <p:cNvPr id="83974" name="Rectangle 6">
            <a:extLst>
              <a:ext uri="{FF2B5EF4-FFF2-40B4-BE49-F238E27FC236}">
                <a16:creationId xmlns:a16="http://schemas.microsoft.com/office/drawing/2014/main" id="{5753DF7C-B076-6FB5-42AD-DD9A8258AB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1" y="1752600"/>
            <a:ext cx="42894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7" rIns="92075" bIns="46037"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800000"/>
              </a:buClr>
            </a:pPr>
            <a:r>
              <a:rPr lang="en-US" altLang="en-US" sz="2400">
                <a:solidFill>
                  <a:srgbClr val="FFFFFF"/>
                </a:solidFill>
              </a:rPr>
              <a:t>Displacement labially, mesially, distally or </a:t>
            </a:r>
            <a:r>
              <a:rPr lang="en-US" altLang="en-US" sz="2400">
                <a:solidFill>
                  <a:srgbClr val="00FF00"/>
                </a:solidFill>
              </a:rPr>
              <a:t>palataly</a:t>
            </a:r>
          </a:p>
          <a:p>
            <a:pPr fontAlgn="base">
              <a:spcAft>
                <a:spcPct val="0"/>
              </a:spcAft>
              <a:buClr>
                <a:srgbClr val="800000"/>
              </a:buClr>
            </a:pPr>
            <a:endParaRPr lang="en-US" altLang="en-US" sz="2400">
              <a:solidFill>
                <a:srgbClr val="FF0000"/>
              </a:solidFill>
            </a:endParaRPr>
          </a:p>
          <a:p>
            <a:pPr fontAlgn="base">
              <a:spcAft>
                <a:spcPct val="0"/>
              </a:spcAft>
              <a:buClr>
                <a:srgbClr val="800000"/>
              </a:buClr>
            </a:pPr>
            <a:endParaRPr lang="en-US" altLang="en-US" sz="2400">
              <a:solidFill>
                <a:srgbClr val="FFFFFF"/>
              </a:solidFill>
            </a:endParaRPr>
          </a:p>
          <a:p>
            <a:pPr fontAlgn="base">
              <a:spcAft>
                <a:spcPct val="0"/>
              </a:spcAft>
              <a:buClr>
                <a:srgbClr val="800000"/>
              </a:buClr>
            </a:pPr>
            <a:r>
              <a:rPr lang="en-US" altLang="en-US" sz="2400">
                <a:solidFill>
                  <a:srgbClr val="FFFFFF"/>
                </a:solidFill>
              </a:rPr>
              <a:t>Management</a:t>
            </a:r>
          </a:p>
          <a:p>
            <a:pPr fontAlgn="base">
              <a:spcAft>
                <a:spcPct val="0"/>
              </a:spcAft>
              <a:buClr>
                <a:srgbClr val="800000"/>
              </a:buClr>
              <a:buNone/>
            </a:pPr>
            <a:r>
              <a:rPr lang="en-US" altLang="en-US" sz="2400">
                <a:solidFill>
                  <a:srgbClr val="FFFFFF"/>
                </a:solidFill>
              </a:rPr>
              <a:t>	repositioning</a:t>
            </a:r>
          </a:p>
          <a:p>
            <a:pPr fontAlgn="base">
              <a:spcAft>
                <a:spcPct val="0"/>
              </a:spcAft>
              <a:buClr>
                <a:srgbClr val="800000"/>
              </a:buClr>
              <a:buNone/>
            </a:pPr>
            <a:r>
              <a:rPr lang="en-US" altLang="en-US" sz="2400">
                <a:solidFill>
                  <a:srgbClr val="FFFFFF"/>
                </a:solidFill>
              </a:rPr>
              <a:t>	splinting (3 to 4 weeks)</a:t>
            </a:r>
          </a:p>
          <a:p>
            <a:pPr fontAlgn="base">
              <a:spcAft>
                <a:spcPct val="0"/>
              </a:spcAft>
              <a:buClr>
                <a:srgbClr val="800000"/>
              </a:buClr>
              <a:buNone/>
            </a:pPr>
            <a:endParaRPr lang="en-US" altLang="en-US" sz="2400">
              <a:solidFill>
                <a:srgbClr val="FFFFFF"/>
              </a:solidFill>
            </a:endParaRPr>
          </a:p>
          <a:p>
            <a:pPr fontAlgn="base">
              <a:spcAft>
                <a:spcPct val="0"/>
              </a:spcAft>
              <a:buClr>
                <a:srgbClr val="800000"/>
              </a:buClr>
              <a:buNone/>
            </a:pPr>
            <a:endParaRPr lang="en-US" altLang="en-US" sz="2400">
              <a:solidFill>
                <a:srgbClr val="FFFFFF"/>
              </a:solidFill>
            </a:endParaRPr>
          </a:p>
        </p:txBody>
      </p:sp>
      <p:pic>
        <p:nvPicPr>
          <p:cNvPr id="83975" name="Picture 7" descr="later luxa">
            <a:extLst>
              <a:ext uri="{FF2B5EF4-FFF2-40B4-BE49-F238E27FC236}">
                <a16:creationId xmlns:a16="http://schemas.microsoft.com/office/drawing/2014/main" id="{D2458CC7-C596-A199-D655-108E1D308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3505200"/>
            <a:ext cx="169545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72575E9E-2FB8-9C49-4DFC-CE13B30FEB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FF00FF"/>
                </a:solidFill>
              </a:rPr>
              <a:t>Extrusive luxation</a:t>
            </a:r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A05AC5E2-1DAF-B20D-ECAF-76998B9A9E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 altLang="en-US"/>
              <a:t>Displacement in coronal direction</a:t>
            </a:r>
          </a:p>
          <a:p>
            <a:pPr marL="609600" indent="-609600" eaLnBrk="1" hangingPunct="1"/>
            <a:endParaRPr lang="en-US" altLang="en-US"/>
          </a:p>
          <a:p>
            <a:pPr marL="609600" indent="-609600" eaLnBrk="1" hangingPunct="1"/>
            <a:r>
              <a:rPr lang="en-US" altLang="en-US"/>
              <a:t>D.Diagnosis</a:t>
            </a:r>
          </a:p>
          <a:p>
            <a:pPr marL="609600" indent="-609600" eaLnBrk="1" hangingPunct="1">
              <a:buNone/>
            </a:pPr>
            <a:r>
              <a:rPr lang="en-US" altLang="en-US"/>
              <a:t>	root fracture</a:t>
            </a:r>
          </a:p>
          <a:p>
            <a:pPr marL="609600" indent="-609600" eaLnBrk="1" hangingPunct="1"/>
            <a:endParaRPr lang="en-US" altLang="en-US"/>
          </a:p>
          <a:p>
            <a:pPr marL="609600" indent="-609600" eaLnBrk="1" hangingPunct="1">
              <a:buNone/>
            </a:pPr>
            <a:r>
              <a:rPr lang="en-US" altLang="en-US"/>
              <a:t>Management</a:t>
            </a:r>
          </a:p>
          <a:p>
            <a:pPr marL="609600" indent="-609600" eaLnBrk="1" hangingPunct="1">
              <a:buFont typeface="Wingdings" panose="05000000000000000000" pitchFamily="2" charset="2"/>
              <a:buAutoNum type="arabicPeriod"/>
            </a:pPr>
            <a:r>
              <a:rPr lang="en-US" altLang="en-US"/>
              <a:t>Repositioning</a:t>
            </a:r>
          </a:p>
          <a:p>
            <a:pPr marL="609600" indent="-609600" eaLnBrk="1" hangingPunct="1">
              <a:buFont typeface="Wingdings" panose="05000000000000000000" pitchFamily="2" charset="2"/>
              <a:buAutoNum type="arabicPeriod"/>
            </a:pPr>
            <a:r>
              <a:rPr lang="en-US" altLang="en-US"/>
              <a:t>Splint – 4 to 8 weeks</a:t>
            </a:r>
          </a:p>
        </p:txBody>
      </p:sp>
      <p:pic>
        <p:nvPicPr>
          <p:cNvPr id="84996" name="Picture 4" descr="ext lux">
            <a:extLst>
              <a:ext uri="{FF2B5EF4-FFF2-40B4-BE49-F238E27FC236}">
                <a16:creationId xmlns:a16="http://schemas.microsoft.com/office/drawing/2014/main" id="{B73B6D60-483C-B727-6782-FED7481F1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1828801"/>
            <a:ext cx="1901825" cy="3425825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997" name="Picture 5" descr="BOUNCE">
            <a:extLst>
              <a:ext uri="{FF2B5EF4-FFF2-40B4-BE49-F238E27FC236}">
                <a16:creationId xmlns:a16="http://schemas.microsoft.com/office/drawing/2014/main" id="{9AF4823F-0805-37D0-A9CB-120E4DA57FE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8914" y="4953001"/>
            <a:ext cx="1322387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8EEC242E-80B8-2EE5-6120-4D56F722BB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FF00FF"/>
                </a:solidFill>
              </a:rPr>
              <a:t>Intrusive luxation</a:t>
            </a:r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C0CEAE39-7309-ABE8-F125-A18DE68405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28800" y="1981200"/>
            <a:ext cx="6096000" cy="4114800"/>
          </a:xfrm>
        </p:spPr>
        <p:txBody>
          <a:bodyPr/>
          <a:lstStyle/>
          <a:p>
            <a:pPr marL="609600" indent="-609600" eaLnBrk="1" hangingPunct="1"/>
            <a:r>
              <a:rPr lang="en-US" altLang="en-US"/>
              <a:t>Displacement in apical direction</a:t>
            </a:r>
          </a:p>
          <a:p>
            <a:pPr marL="609600" indent="-609600" eaLnBrk="1" hangingPunct="1">
              <a:buNone/>
            </a:pPr>
            <a:r>
              <a:rPr lang="en-US" altLang="en-US"/>
              <a:t>	 into alveolus</a:t>
            </a:r>
          </a:p>
          <a:p>
            <a:pPr marL="609600" indent="-609600" eaLnBrk="1" hangingPunct="1"/>
            <a:r>
              <a:rPr lang="en-US" altLang="en-US"/>
              <a:t>Poorest prognosis</a:t>
            </a:r>
          </a:p>
          <a:p>
            <a:pPr marL="609600" indent="-609600" eaLnBrk="1" hangingPunct="1"/>
            <a:endParaRPr lang="en-US" altLang="en-US"/>
          </a:p>
          <a:p>
            <a:pPr marL="609600" indent="-609600" eaLnBrk="1" hangingPunct="1"/>
            <a:r>
              <a:rPr lang="en-US" altLang="en-US"/>
              <a:t>Management</a:t>
            </a:r>
          </a:p>
          <a:p>
            <a:pPr marL="609600" indent="-609600" eaLnBrk="1" hangingPunct="1">
              <a:buFont typeface="Wingdings" panose="05000000000000000000" pitchFamily="2" charset="2"/>
              <a:buAutoNum type="arabicPeriod"/>
            </a:pPr>
            <a:r>
              <a:rPr lang="en-US" altLang="en-US"/>
              <a:t>No treatment in immature teeth</a:t>
            </a:r>
          </a:p>
          <a:p>
            <a:pPr marL="609600" indent="-609600" eaLnBrk="1" hangingPunct="1">
              <a:buFont typeface="Wingdings" panose="05000000000000000000" pitchFamily="2" charset="2"/>
              <a:buAutoNum type="arabicPeriod"/>
            </a:pPr>
            <a:r>
              <a:rPr lang="en-US" altLang="en-US"/>
              <a:t>Repositioned – surgical or </a:t>
            </a:r>
          </a:p>
          <a:p>
            <a:pPr marL="609600" indent="-609600" eaLnBrk="1" hangingPunct="1">
              <a:buNone/>
            </a:pPr>
            <a:r>
              <a:rPr lang="en-US" altLang="en-US"/>
              <a:t>	orthodontic or combination</a:t>
            </a:r>
          </a:p>
          <a:p>
            <a:pPr marL="609600" indent="-609600" eaLnBrk="1" hangingPunct="1">
              <a:buNone/>
            </a:pPr>
            <a:endParaRPr lang="en-US" altLang="en-US"/>
          </a:p>
        </p:txBody>
      </p:sp>
      <p:pic>
        <p:nvPicPr>
          <p:cNvPr id="86020" name="Picture 4" descr="intru">
            <a:extLst>
              <a:ext uri="{FF2B5EF4-FFF2-40B4-BE49-F238E27FC236}">
                <a16:creationId xmlns:a16="http://schemas.microsoft.com/office/drawing/2014/main" id="{25FF62E4-CA68-7062-8F12-B8AF1322E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1" y="1828801"/>
            <a:ext cx="2193925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1" name="Picture 5" descr="BOUNCE">
            <a:extLst>
              <a:ext uri="{FF2B5EF4-FFF2-40B4-BE49-F238E27FC236}">
                <a16:creationId xmlns:a16="http://schemas.microsoft.com/office/drawing/2014/main" id="{06417476-04A7-C73F-FD7D-1DA84FDC04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228601"/>
            <a:ext cx="120332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5">
            <a:extLst>
              <a:ext uri="{FF2B5EF4-FFF2-40B4-BE49-F238E27FC236}">
                <a16:creationId xmlns:a16="http://schemas.microsoft.com/office/drawing/2014/main" id="{2429ADD7-4302-FC41-992D-46E7CAEC97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7814"/>
            <a:ext cx="8229600" cy="1139825"/>
          </a:xfrm>
          <a:noFill/>
        </p:spPr>
        <p:txBody>
          <a:bodyPr anchorCtr="1"/>
          <a:lstStyle/>
          <a:p>
            <a:pPr eaLnBrk="1" hangingPunct="1"/>
            <a:r>
              <a:rPr lang="en-US" altLang="en-US" dirty="0"/>
              <a:t>Sequalae to luxation injury</a:t>
            </a:r>
          </a:p>
        </p:txBody>
      </p:sp>
      <p:sp>
        <p:nvSpPr>
          <p:cNvPr id="87043" name="Rectangle 6">
            <a:extLst>
              <a:ext uri="{FF2B5EF4-FFF2-40B4-BE49-F238E27FC236}">
                <a16:creationId xmlns:a16="http://schemas.microsoft.com/office/drawing/2014/main" id="{FE5150FF-C170-231E-E065-A0DBDFA150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38400" y="1676401"/>
            <a:ext cx="8229600" cy="4530725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Yellow discoloration</a:t>
            </a:r>
          </a:p>
          <a:p>
            <a:pPr eaLnBrk="1" hangingPunct="1"/>
            <a:r>
              <a:rPr lang="en-US" altLang="en-US"/>
              <a:t>Grey discoloration</a:t>
            </a:r>
          </a:p>
          <a:p>
            <a:pPr eaLnBrk="1" hangingPunct="1"/>
            <a:r>
              <a:rPr lang="en-US" altLang="en-US"/>
              <a:t>Resorption – 5 to 15%</a:t>
            </a:r>
          </a:p>
          <a:p>
            <a:pPr eaLnBrk="1" hangingPunct="1"/>
            <a:r>
              <a:rPr lang="en-US" altLang="en-US"/>
              <a:t>Incomplete root formation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	Primary teeth – pulp space obliteration by 				calcification</a:t>
            </a:r>
          </a:p>
        </p:txBody>
      </p:sp>
    </p:spTree>
  </p:cSld>
  <p:clrMapOvr>
    <a:masterClrMapping/>
  </p:clrMapOvr>
  <p:transition spd="slow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4" descr="aaul">
            <a:extLst>
              <a:ext uri="{FF2B5EF4-FFF2-40B4-BE49-F238E27FC236}">
                <a16:creationId xmlns:a16="http://schemas.microsoft.com/office/drawing/2014/main" id="{024036E9-F1E4-2FF8-6D09-A8FE067C0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5762625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1" name="WordArt 6">
            <a:extLst>
              <a:ext uri="{FF2B5EF4-FFF2-40B4-BE49-F238E27FC236}">
                <a16:creationId xmlns:a16="http://schemas.microsoft.com/office/drawing/2014/main" id="{E9CE16E9-1B0C-EF04-B2E8-8D118563B16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5400000">
            <a:off x="6586538" y="3090863"/>
            <a:ext cx="5334000" cy="52387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hangingPunct="0">
              <a:spcBef>
                <a:spcPct val="0"/>
              </a:spcBef>
              <a:spcAft>
                <a:spcPct val="0"/>
              </a:spcAft>
            </a:pPr>
            <a:r>
              <a:rPr lang="en-US" sz="3600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AVULSION</a:t>
            </a:r>
          </a:p>
        </p:txBody>
      </p:sp>
    </p:spTree>
  </p:cSld>
  <p:clrMapOvr>
    <a:masterClrMapping/>
  </p:clrMapOvr>
  <p:transition spd="slow">
    <p:random/>
  </p:transition>
</p:sld>
</file>

<file path=ppt/theme/theme1.xml><?xml version="1.0" encoding="utf-8"?>
<a:theme xmlns:a="http://schemas.openxmlformats.org/drawingml/2006/main" name="Generic">
  <a:themeElements>
    <a:clrScheme name="Generic 1">
      <a:dk1>
        <a:srgbClr val="800000"/>
      </a:dk1>
      <a:lt1>
        <a:srgbClr val="FFFFFF"/>
      </a:lt1>
      <a:dk2>
        <a:srgbClr val="000000"/>
      </a:dk2>
      <a:lt2>
        <a:srgbClr val="FFFFCC"/>
      </a:lt2>
      <a:accent1>
        <a:srgbClr val="777777"/>
      </a:accent1>
      <a:accent2>
        <a:srgbClr val="0033CC"/>
      </a:accent2>
      <a:accent3>
        <a:srgbClr val="AAAAAA"/>
      </a:accent3>
      <a:accent4>
        <a:srgbClr val="DADADA"/>
      </a:accent4>
      <a:accent5>
        <a:srgbClr val="BDBDBD"/>
      </a:accent5>
      <a:accent6>
        <a:srgbClr val="002DB9"/>
      </a:accent6>
      <a:hlink>
        <a:srgbClr val="800000"/>
      </a:hlink>
      <a:folHlink>
        <a:srgbClr val="660066"/>
      </a:folHlink>
    </a:clrScheme>
    <a:fontScheme name="Generic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rgbClr val="FF00FF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rgbClr val="FF00FF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eneric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777777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BDBDBD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rgbClr val="FF00FF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rgbClr val="FF00FF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usiness Plan">
  <a:themeElements>
    <a:clrScheme name="Business Plan 1">
      <a:dk1>
        <a:srgbClr val="000000"/>
      </a:dk1>
      <a:lt1>
        <a:srgbClr val="EAEAEA"/>
      </a:lt1>
      <a:dk2>
        <a:srgbClr val="00763B"/>
      </a:dk2>
      <a:lt2>
        <a:srgbClr val="FFFFCC"/>
      </a:lt2>
      <a:accent1>
        <a:srgbClr val="CC6600"/>
      </a:accent1>
      <a:accent2>
        <a:srgbClr val="FF9900"/>
      </a:accent2>
      <a:accent3>
        <a:srgbClr val="AABDAF"/>
      </a:accent3>
      <a:accent4>
        <a:srgbClr val="C8C8C8"/>
      </a:accent4>
      <a:accent5>
        <a:srgbClr val="E2B8AA"/>
      </a:accent5>
      <a:accent6>
        <a:srgbClr val="E78A00"/>
      </a:accent6>
      <a:hlink>
        <a:srgbClr val="CC3300"/>
      </a:hlink>
      <a:folHlink>
        <a:srgbClr val="71BB96"/>
      </a:folHlink>
    </a:clrScheme>
    <a:fontScheme name="Business Pl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rgbClr val="FF00FF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rgbClr val="FF00FF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usiness Plan 1">
        <a:dk1>
          <a:srgbClr val="000000"/>
        </a:dk1>
        <a:lt1>
          <a:srgbClr val="EAEAEA"/>
        </a:lt1>
        <a:dk2>
          <a:srgbClr val="00763B"/>
        </a:dk2>
        <a:lt2>
          <a:srgbClr val="FFFFCC"/>
        </a:lt2>
        <a:accent1>
          <a:srgbClr val="CC6600"/>
        </a:accent1>
        <a:accent2>
          <a:srgbClr val="FF9900"/>
        </a:accent2>
        <a:accent3>
          <a:srgbClr val="AABDAF"/>
        </a:accent3>
        <a:accent4>
          <a:srgbClr val="C8C8C8"/>
        </a:accent4>
        <a:accent5>
          <a:srgbClr val="E2B8AA"/>
        </a:accent5>
        <a:accent6>
          <a:srgbClr val="E78A00"/>
        </a:accent6>
        <a:hlink>
          <a:srgbClr val="CC3300"/>
        </a:hlink>
        <a:folHlink>
          <a:srgbClr val="71BB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Plan 2">
        <a:dk1>
          <a:srgbClr val="000000"/>
        </a:dk1>
        <a:lt1>
          <a:srgbClr val="FFFFFF"/>
        </a:lt1>
        <a:dk2>
          <a:srgbClr val="006633"/>
        </a:dk2>
        <a:lt2>
          <a:srgbClr val="FFFFFF"/>
        </a:lt2>
        <a:accent1>
          <a:srgbClr val="009999"/>
        </a:accent1>
        <a:accent2>
          <a:srgbClr val="8263A2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755992"/>
        </a:accent6>
        <a:hlink>
          <a:srgbClr val="0665C6"/>
        </a:hlink>
        <a:folHlink>
          <a:srgbClr val="71BB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Plan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Plan 4">
        <a:dk1>
          <a:srgbClr val="271A0D"/>
        </a:dk1>
        <a:lt1>
          <a:srgbClr val="EAEAEA"/>
        </a:lt1>
        <a:dk2>
          <a:srgbClr val="996633"/>
        </a:dk2>
        <a:lt2>
          <a:srgbClr val="FFFFCC"/>
        </a:lt2>
        <a:accent1>
          <a:srgbClr val="CC6600"/>
        </a:accent1>
        <a:accent2>
          <a:srgbClr val="FF9900"/>
        </a:accent2>
        <a:accent3>
          <a:srgbClr val="CAB8AD"/>
        </a:accent3>
        <a:accent4>
          <a:srgbClr val="C8C8C8"/>
        </a:accent4>
        <a:accent5>
          <a:srgbClr val="E2B8AA"/>
        </a:accent5>
        <a:accent6>
          <a:srgbClr val="E78A00"/>
        </a:accent6>
        <a:hlink>
          <a:srgbClr val="CC3300"/>
        </a:hlink>
        <a:folHlink>
          <a:srgbClr val="CA956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Plan 5">
        <a:dk1>
          <a:srgbClr val="001428"/>
        </a:dk1>
        <a:lt1>
          <a:srgbClr val="DDDDDD"/>
        </a:lt1>
        <a:dk2>
          <a:srgbClr val="336699"/>
        </a:dk2>
        <a:lt2>
          <a:srgbClr val="CCFFCC"/>
        </a:lt2>
        <a:accent1>
          <a:srgbClr val="009999"/>
        </a:accent1>
        <a:accent2>
          <a:srgbClr val="8263A2"/>
        </a:accent2>
        <a:accent3>
          <a:srgbClr val="ADB8CA"/>
        </a:accent3>
        <a:accent4>
          <a:srgbClr val="BDBDBD"/>
        </a:accent4>
        <a:accent5>
          <a:srgbClr val="AACACA"/>
        </a:accent5>
        <a:accent6>
          <a:srgbClr val="755992"/>
        </a:accent6>
        <a:hlink>
          <a:srgbClr val="0665C6"/>
        </a:hlink>
        <a:folHlink>
          <a:srgbClr val="699BC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1215</Words>
  <Application>Microsoft Office PowerPoint</Application>
  <PresentationFormat>Widescreen</PresentationFormat>
  <Paragraphs>298</Paragraphs>
  <Slides>36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47" baseType="lpstr">
      <vt:lpstr>Algerian</vt:lpstr>
      <vt:lpstr>Arial</vt:lpstr>
      <vt:lpstr>Arial Black</vt:lpstr>
      <vt:lpstr>Arial Narrow</vt:lpstr>
      <vt:lpstr>Book Antiqua</vt:lpstr>
      <vt:lpstr>Calibri</vt:lpstr>
      <vt:lpstr>Times New Roman</vt:lpstr>
      <vt:lpstr>Wingdings</vt:lpstr>
      <vt:lpstr>Generic</vt:lpstr>
      <vt:lpstr>Orbit</vt:lpstr>
      <vt:lpstr>Business Plan</vt:lpstr>
      <vt:lpstr>PowerPoint Presentation</vt:lpstr>
      <vt:lpstr>Specific learning Objectives </vt:lpstr>
      <vt:lpstr>Table of Content </vt:lpstr>
      <vt:lpstr>subluxation</vt:lpstr>
      <vt:lpstr>PowerPoint Presentation</vt:lpstr>
      <vt:lpstr>Extrusive luxation</vt:lpstr>
      <vt:lpstr>Intrusive luxation</vt:lpstr>
      <vt:lpstr>Sequalae to luxation injury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Order of preference</vt:lpstr>
      <vt:lpstr>Clinical Management of avulsed teeth</vt:lpstr>
      <vt:lpstr>Extra oral time less than 60 minutes</vt:lpstr>
      <vt:lpstr>PowerPoint Presentation</vt:lpstr>
      <vt:lpstr>Extra oral time more than 60 minutes</vt:lpstr>
      <vt:lpstr>PowerPoint Presentation</vt:lpstr>
      <vt:lpstr>PowerPoint Presentation</vt:lpstr>
      <vt:lpstr>PowerPoint Presentation</vt:lpstr>
      <vt:lpstr>Splinting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Teaching Materials  </vt:lpstr>
      <vt:lpstr>TAKE HOME MESSEGE/ FOR THE TOPIC COVERED (SUMMARY)  </vt:lpstr>
      <vt:lpstr>Question &amp; Answer Session</vt:lpstr>
      <vt:lpstr>REFERENCES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GAURAV DEORE</dc:creator>
  <cp:lastModifiedBy>shalvi wadighare</cp:lastModifiedBy>
  <cp:revision>7</cp:revision>
  <dcterms:created xsi:type="dcterms:W3CDTF">2023-04-18T18:16:18Z</dcterms:created>
  <dcterms:modified xsi:type="dcterms:W3CDTF">2023-04-19T04:55:03Z</dcterms:modified>
</cp:coreProperties>
</file>